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93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3" r:id="rId21"/>
    <p:sldId id="275" r:id="rId22"/>
    <p:sldId id="277" r:id="rId23"/>
    <p:sldId id="280" r:id="rId24"/>
    <p:sldId id="276" r:id="rId25"/>
    <p:sldId id="278" r:id="rId26"/>
    <p:sldId id="279" r:id="rId27"/>
    <p:sldId id="281" r:id="rId28"/>
    <p:sldId id="282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4" r:id="rId38"/>
    <p:sldId id="295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0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85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31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CB9B55D-E410-46F1-8ACD-A075BAC4E48A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1A9B317-23D2-4E37-B5E4-76EC13180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890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B55D-E410-46F1-8ACD-A075BAC4E48A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B317-23D2-4E37-B5E4-76EC13180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953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B55D-E410-46F1-8ACD-A075BAC4E48A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B317-23D2-4E37-B5E4-76EC13180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55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B55D-E410-46F1-8ACD-A075BAC4E48A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B317-23D2-4E37-B5E4-76EC13180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495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B55D-E410-46F1-8ACD-A075BAC4E48A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B317-23D2-4E37-B5E4-76EC13180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704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B55D-E410-46F1-8ACD-A075BAC4E48A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B317-23D2-4E37-B5E4-76EC13180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944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B55D-E410-46F1-8ACD-A075BAC4E48A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B317-23D2-4E37-B5E4-76EC13180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803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B55D-E410-46F1-8ACD-A075BAC4E48A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B317-23D2-4E37-B5E4-76EC13180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75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036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B55D-E410-46F1-8ACD-A075BAC4E48A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B317-23D2-4E37-B5E4-76EC13180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006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B55D-E410-46F1-8ACD-A075BAC4E48A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B317-23D2-4E37-B5E4-76EC13180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372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B55D-E410-46F1-8ACD-A075BAC4E48A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B317-23D2-4E37-B5E4-76EC13180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4409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B55D-E410-46F1-8ACD-A075BAC4E48A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B317-23D2-4E37-B5E4-76EC13180561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0981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B55D-E410-46F1-8ACD-A075BAC4E48A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B317-23D2-4E37-B5E4-76EC13180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636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15.11.2020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59557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15.11.2020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7976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B55D-E410-46F1-8ACD-A075BAC4E48A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B317-23D2-4E37-B5E4-76EC13180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0263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B55D-E410-46F1-8ACD-A075BAC4E48A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B317-23D2-4E37-B5E4-76EC13180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46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4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7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5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1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1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5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8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605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613E2-41D0-4E4E-B2C8-2BCF9BD9F3D0}" type="datetimeFigureOut">
              <a:rPr lang="uk-UA" smtClean="0"/>
              <a:t>15.11.2020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2576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99972&amp;picture=plain-black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99972&amp;picture=plain-black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99972&amp;picture=plain-black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99972&amp;picture=plain-black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99972&amp;picture=plain-black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99972&amp;picture=plain-black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99972&amp;picture=plain-black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99972&amp;picture=plain-black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99972&amp;picture=plain-black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99972&amp;picture=plain-black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99972&amp;picture=plain-black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99972&amp;picture=plain-black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99972&amp;picture=plain-black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99972&amp;picture=plain-black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292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6" y="1370883"/>
            <a:ext cx="11782268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Важность веры:</a:t>
            </a:r>
          </a:p>
          <a:p>
            <a:pPr algn="ctr"/>
            <a:endParaRPr lang="ru-RU" sz="2400" b="1" cap="all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Только через веру я могу расположить к себе Бога</a:t>
            </a:r>
          </a:p>
          <a:p>
            <a:endParaRPr lang="ru-RU" sz="4800" cap="small" dirty="0">
              <a:ln w="13462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649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57BC4A-B9B0-48D7-A39B-871E1B52CB3B}"/>
              </a:ext>
            </a:extLst>
          </p:cNvPr>
          <p:cNvSpPr txBox="1"/>
          <p:nvPr/>
        </p:nvSpPr>
        <p:spPr>
          <a:xfrm>
            <a:off x="477078" y="1022579"/>
            <a:ext cx="11542643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i="1" dirty="0">
                <a:solidFill>
                  <a:srgbClr val="FFFF00"/>
                </a:solidFill>
              </a:rPr>
              <a:t> </a:t>
            </a:r>
            <a:r>
              <a:rPr lang="ru-RU" sz="48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В ней свидетельствованы древние. </a:t>
            </a:r>
          </a:p>
          <a:p>
            <a:r>
              <a:rPr lang="ru-RU" sz="48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                                  (Евреям 11:2</a:t>
            </a: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)</a:t>
            </a:r>
          </a:p>
          <a:p>
            <a:r>
              <a:rPr lang="ru-RU" sz="4400" i="1" dirty="0">
                <a:ln>
                  <a:solidFill>
                    <a:srgbClr val="00B0F0"/>
                  </a:solidFill>
                </a:ln>
                <a:solidFill>
                  <a:schemeClr val="tx1">
                    <a:lumMod val="95000"/>
                  </a:schemeClr>
                </a:solidFill>
                <a:latin typeface="Bookman Old Style" panose="02050604050505020204" pitchFamily="18" charset="0"/>
              </a:rPr>
              <a:t>В ней древние заслужили от Бога похвалу.</a:t>
            </a:r>
            <a:r>
              <a:rPr lang="ru-UA" sz="4400" i="1" dirty="0">
                <a:ln>
                  <a:solidFill>
                    <a:srgbClr val="00B0F0"/>
                  </a:solidFill>
                </a:ln>
                <a:solidFill>
                  <a:schemeClr val="tx1">
                    <a:lumMod val="95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  <a:p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74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9FEB93-E360-41BE-80AB-C6847916598A}"/>
              </a:ext>
            </a:extLst>
          </p:cNvPr>
          <p:cNvSpPr txBox="1"/>
          <p:nvPr/>
        </p:nvSpPr>
        <p:spPr>
          <a:xfrm>
            <a:off x="167390" y="793602"/>
            <a:ext cx="1185721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А без веры угодить Богу невозможно; ибо надобно, чтобы приходящий к Богу веровал, что Он есть, и ищущим Его воздает.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4400" i="1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(</a:t>
            </a: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Евр.11:6)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556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6" y="1370883"/>
            <a:ext cx="1178226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Важность веры:</a:t>
            </a:r>
          </a:p>
          <a:p>
            <a:pPr algn="ctr"/>
            <a:endParaRPr lang="ru-RU" sz="2400" b="1" cap="all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Верою я постигаю духовные истины, которые влияют на всю мою жизнь</a:t>
            </a:r>
          </a:p>
          <a:p>
            <a:endParaRPr lang="ru-RU" sz="4800" cap="small" dirty="0">
              <a:ln w="13462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195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9FEB93-E360-41BE-80AB-C6847916598A}"/>
              </a:ext>
            </a:extLst>
          </p:cNvPr>
          <p:cNvSpPr txBox="1"/>
          <p:nvPr/>
        </p:nvSpPr>
        <p:spPr>
          <a:xfrm>
            <a:off x="167390" y="793602"/>
            <a:ext cx="11857219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160972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Верою познаем, что веки устроены словом Божиим, так что из невидимого произошло видимое. </a:t>
            </a:r>
          </a:p>
          <a:p>
            <a:pPr>
              <a:tabLst>
                <a:tab pos="160972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                                              (Евр.11:3)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814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5" y="2006987"/>
            <a:ext cx="11782268" cy="2585323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 w="76200" cap="rnd" cmpd="dbl"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Вера – это ответная,  </a:t>
            </a:r>
          </a:p>
          <a:p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положительная реакция</a:t>
            </a:r>
          </a:p>
          <a:p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на Божье слово</a:t>
            </a:r>
            <a:endParaRPr lang="ru-RU" sz="4800" cap="small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406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6" y="1370883"/>
            <a:ext cx="11782268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cap="all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ru-RU" sz="3600" b="1" cap="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Вера – это ответная, положительная</a:t>
            </a:r>
          </a:p>
          <a:p>
            <a:r>
              <a:rPr lang="ru-RU" sz="3600" b="1" cap="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реакция на Божье слово</a:t>
            </a:r>
          </a:p>
          <a:p>
            <a:endParaRPr lang="ru-RU" sz="2800" cap="all" dirty="0">
              <a:ln w="13462">
                <a:solidFill>
                  <a:schemeClr val="bg1"/>
                </a:solidFill>
                <a:prstDash val="solid"/>
              </a:ln>
              <a:latin typeface="Bookman Old Style" panose="02050604050505020204" pitchFamily="18" charset="0"/>
            </a:endParaRPr>
          </a:p>
          <a:p>
            <a:pPr marL="1081088" lvl="2" indent="-638175">
              <a:buFont typeface="+mj-lt"/>
              <a:buAutoNum type="arabicPeriod"/>
            </a:pPr>
            <a:r>
              <a:rPr lang="ru-RU" sz="36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Бог инициатор проявления человеком веры.</a:t>
            </a:r>
          </a:p>
          <a:p>
            <a:pPr marL="1081088" lvl="2" indent="-638175">
              <a:buFont typeface="+mj-lt"/>
              <a:buAutoNum type="arabicPeriod"/>
            </a:pPr>
            <a:r>
              <a:rPr lang="ru-RU" sz="36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Вера – это выбор человека, выражающийся в доверии и послушании Божьей инициативе.</a:t>
            </a:r>
            <a:endParaRPr lang="ru-RU" sz="4000" b="1" dirty="0">
              <a:ln w="13462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21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6" y="1370883"/>
            <a:ext cx="11782268" cy="53553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Виды веры:</a:t>
            </a:r>
          </a:p>
          <a:p>
            <a:pPr algn="ctr"/>
            <a:endParaRPr lang="ru-RU" sz="2400" b="1" cap="all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914400" indent="-914400">
              <a:buFont typeface="+mj-lt"/>
              <a:buAutoNum type="arabicPeriod"/>
            </a:pPr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Ложная вера </a:t>
            </a:r>
          </a:p>
          <a:p>
            <a:pPr marL="1600200" lvl="2" indent="-685800">
              <a:buFontTx/>
              <a:buChar char="-"/>
            </a:pPr>
            <a:r>
              <a:rPr lang="ru-RU" sz="540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вера в то, что не является</a:t>
            </a:r>
          </a:p>
          <a:p>
            <a:pPr lvl="2"/>
            <a:r>
              <a:rPr lang="ru-RU" sz="540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истиной или является</a:t>
            </a:r>
          </a:p>
          <a:p>
            <a:pPr lvl="2"/>
            <a:r>
              <a:rPr lang="ru-RU" sz="540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искаженной истиной</a:t>
            </a:r>
            <a:endParaRPr lang="ru-RU" sz="5400" dirty="0">
              <a:ln w="13462">
                <a:solidFill>
                  <a:schemeClr val="bg1"/>
                </a:solidFill>
                <a:prstDash val="solid"/>
              </a:ln>
              <a:latin typeface="Bookman Old Style" panose="02050604050505020204" pitchFamily="18" charset="0"/>
            </a:endParaRPr>
          </a:p>
          <a:p>
            <a:pPr marL="914400" indent="-914400">
              <a:buFont typeface="+mj-lt"/>
              <a:buAutoNum type="arabicPeriod"/>
            </a:pPr>
            <a:endParaRPr lang="ru-RU" sz="4800" cap="small" dirty="0">
              <a:ln w="13462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71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9FEB93-E360-41BE-80AB-C6847916598A}"/>
              </a:ext>
            </a:extLst>
          </p:cNvPr>
          <p:cNvSpPr txBox="1"/>
          <p:nvPr/>
        </p:nvSpPr>
        <p:spPr>
          <a:xfrm>
            <a:off x="167390" y="793602"/>
            <a:ext cx="1185721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tabLst>
                <a:tab pos="160972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11 И за сие пошлет им Бог действие</a:t>
            </a:r>
          </a:p>
          <a:p>
            <a:pPr marL="457200">
              <a:tabLst>
                <a:tab pos="160972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заблуждения, так что они будут</a:t>
            </a:r>
          </a:p>
          <a:p>
            <a:pPr marL="457200">
              <a:tabLst>
                <a:tab pos="160972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верить лжи, 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marL="457200">
              <a:tabLst>
                <a:tab pos="160972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12 да будут осуждены все, не</a:t>
            </a:r>
          </a:p>
          <a:p>
            <a:pPr marL="457200">
              <a:tabLst>
                <a:tab pos="160972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веровавшие истине, но</a:t>
            </a:r>
          </a:p>
          <a:p>
            <a:pPr marL="457200">
              <a:tabLst>
                <a:tab pos="160972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возлюбившие неправду. </a:t>
            </a:r>
          </a:p>
          <a:p>
            <a:pPr marL="457200">
              <a:tabLst>
                <a:tab pos="160972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                                   (2 Фес.2:11,12)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425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6" y="1370883"/>
            <a:ext cx="11782268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Виды веры:</a:t>
            </a:r>
          </a:p>
          <a:p>
            <a:pPr algn="ctr"/>
            <a:endParaRPr lang="ru-RU" sz="2400" b="1" cap="all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914400" indent="-914400">
              <a:buFont typeface="+mj-lt"/>
              <a:buAutoNum type="arabicPeriod" startAt="2"/>
            </a:pPr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Мертвая вера </a:t>
            </a:r>
          </a:p>
          <a:p>
            <a:pPr marL="1600200" lvl="2" indent="-685800">
              <a:buFontTx/>
              <a:buChar char="-"/>
            </a:pPr>
            <a:r>
              <a:rPr lang="ru-RU" sz="540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вера без дел</a:t>
            </a:r>
            <a:endParaRPr lang="ru-RU" sz="5400" dirty="0">
              <a:ln w="13462">
                <a:solidFill>
                  <a:schemeClr val="bg1"/>
                </a:solidFill>
                <a:prstDash val="solid"/>
              </a:ln>
              <a:latin typeface="Bookman Old Style" panose="02050604050505020204" pitchFamily="18" charset="0"/>
            </a:endParaRPr>
          </a:p>
          <a:p>
            <a:pPr marL="914400" indent="-914400">
              <a:buFont typeface="+mj-lt"/>
              <a:buAutoNum type="arabicPeriod" startAt="2"/>
            </a:pPr>
            <a:endParaRPr lang="ru-RU" sz="4800" cap="small" dirty="0">
              <a:ln w="13462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6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747214" y="566678"/>
            <a:ext cx="10697571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</p:spTree>
    <p:extLst>
      <p:ext uri="{BB962C8B-B14F-4D97-AF65-F5344CB8AC3E}">
        <p14:creationId xmlns:p14="http://schemas.microsoft.com/office/powerpoint/2010/main" val="1284233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6" y="1370883"/>
            <a:ext cx="1178226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Виды веры:</a:t>
            </a:r>
          </a:p>
          <a:p>
            <a:pPr algn="ctr"/>
            <a:endParaRPr lang="ru-RU" sz="2400" b="1" cap="all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914400" indent="-914400">
              <a:buFont typeface="+mj-lt"/>
              <a:buAutoNum type="arabicPeriod" startAt="3"/>
            </a:pPr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Временная вера </a:t>
            </a:r>
          </a:p>
          <a:p>
            <a:endParaRPr lang="ru-RU" sz="4800" cap="small" dirty="0">
              <a:ln w="13462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814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9FEB93-E360-41BE-80AB-C6847916598A}"/>
              </a:ext>
            </a:extLst>
          </p:cNvPr>
          <p:cNvSpPr txBox="1"/>
          <p:nvPr/>
        </p:nvSpPr>
        <p:spPr>
          <a:xfrm>
            <a:off x="167390" y="793602"/>
            <a:ext cx="1185721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а упавшее на камень, это те, которые, когда услышат слово, с радостью принимают, но которые не имеют корня, и временем веруют, а во время искушения отпадают; </a:t>
            </a:r>
          </a:p>
          <a:p>
            <a:pPr marL="457200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                                         (Луки 8:13)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273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6" y="1370883"/>
            <a:ext cx="11782268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Виды веры:</a:t>
            </a:r>
          </a:p>
          <a:p>
            <a:pPr algn="ctr"/>
            <a:endParaRPr lang="ru-RU" sz="2400" b="1" cap="all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914400" indent="-914400">
              <a:buFont typeface="+mj-lt"/>
              <a:buAutoNum type="arabicPeriod" startAt="3"/>
            </a:pPr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Временная вера </a:t>
            </a:r>
          </a:p>
          <a:p>
            <a:pPr lvl="2"/>
            <a:r>
              <a:rPr lang="ru-RU" sz="540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-не стойкая вера</a:t>
            </a:r>
          </a:p>
          <a:p>
            <a:endParaRPr lang="ru-RU" sz="4800" cap="small" dirty="0">
              <a:ln w="13462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071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6" y="1370883"/>
            <a:ext cx="11782268" cy="53553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Виды веры:</a:t>
            </a:r>
          </a:p>
          <a:p>
            <a:pPr algn="ctr"/>
            <a:endParaRPr lang="ru-RU" sz="2400" b="1" cap="all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914400" indent="-914400">
              <a:buFont typeface="+mj-lt"/>
              <a:buAutoNum type="arabicPeriod" startAt="4"/>
            </a:pPr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Истинная вера </a:t>
            </a:r>
          </a:p>
          <a:p>
            <a:pPr marL="1600200" lvl="2" indent="-685800">
              <a:buFontTx/>
              <a:buChar char="-"/>
            </a:pPr>
            <a:r>
              <a:rPr lang="ru-RU" sz="540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вера, действующая любовью согласно Божьей воли</a:t>
            </a:r>
            <a:endParaRPr lang="ru-RU" sz="5400" dirty="0">
              <a:ln w="13462">
                <a:solidFill>
                  <a:schemeClr val="bg1"/>
                </a:solidFill>
                <a:prstDash val="solid"/>
              </a:ln>
              <a:latin typeface="Bookman Old Style" panose="02050604050505020204" pitchFamily="18" charset="0"/>
            </a:endParaRPr>
          </a:p>
          <a:p>
            <a:pPr marL="914400" indent="-914400">
              <a:buFont typeface="+mj-lt"/>
              <a:buAutoNum type="arabicPeriod" startAt="4"/>
            </a:pPr>
            <a:endParaRPr lang="ru-RU" sz="4800" cap="small" dirty="0">
              <a:ln w="13462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87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5" y="2006987"/>
            <a:ext cx="11782268" cy="3139321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 w="76200" cap="rnd" cmpd="dbl"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all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Истинная вера </a:t>
            </a:r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– </a:t>
            </a:r>
            <a:r>
              <a:rPr lang="ru-RU" sz="4800" b="1" cap="small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это принятие</a:t>
            </a:r>
          </a:p>
          <a:p>
            <a:r>
              <a:rPr lang="ru-RU" sz="4800" b="1" cap="small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Божьей воли и готовность</a:t>
            </a:r>
          </a:p>
          <a:p>
            <a:r>
              <a:rPr lang="ru-RU" sz="4800" b="1" cap="small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ее реализовать в духе</a:t>
            </a:r>
          </a:p>
          <a:p>
            <a:r>
              <a:rPr lang="ru-RU" sz="4800" b="1" cap="small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любви к Богу и людям. </a:t>
            </a:r>
            <a:endParaRPr lang="ru-RU" sz="4800" cap="small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133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6" y="1370883"/>
            <a:ext cx="11782268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 характерных черт истинной веры:</a:t>
            </a:r>
            <a:endParaRPr lang="ru-RU" sz="2400" b="1" cap="all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914400" indent="-914400">
              <a:buFont typeface="+mj-lt"/>
              <a:buAutoNum type="arabicPeriod"/>
            </a:pP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Послушание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Риск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Рост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Жертва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Миссия</a:t>
            </a:r>
            <a:endParaRPr lang="ru-RU" sz="5400" b="1" dirty="0">
              <a:ln w="13462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61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6" y="1370883"/>
            <a:ext cx="11782268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 характерных черт истинной веры: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ПОСЛУШАНИЕ</a:t>
            </a:r>
          </a:p>
          <a:p>
            <a:pPr lvl="2"/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</a:rPr>
              <a:t>Истинная вера готова проявить послушание, даже если это противоречит здравой логике</a:t>
            </a:r>
            <a:endParaRPr lang="ru-RU" sz="5400" b="1" cap="small" spc="0" dirty="0">
              <a:ln w="13462">
                <a:solidFill>
                  <a:schemeClr val="bg1"/>
                </a:solidFill>
                <a:prstDash val="solid"/>
              </a:ln>
            </a:endParaRPr>
          </a:p>
          <a:p>
            <a:endParaRPr lang="ru-RU" sz="2400" b="1" cap="all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23133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6" y="1370883"/>
            <a:ext cx="11782268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 характерных черт истинной веры:</a:t>
            </a:r>
          </a:p>
          <a:p>
            <a:pPr marL="914400" indent="-914400">
              <a:buFont typeface="+mj-lt"/>
              <a:buAutoNum type="arabicPeriod" startAt="2"/>
            </a:pPr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РИСК</a:t>
            </a:r>
          </a:p>
          <a:p>
            <a:pPr lvl="2"/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</a:rPr>
              <a:t>Истинная вера идет на риск доверяя обещаниям Бога</a:t>
            </a:r>
            <a:endParaRPr lang="ru-RU" sz="5400" b="1" cap="small" spc="0" dirty="0">
              <a:ln w="13462">
                <a:solidFill>
                  <a:schemeClr val="bg1"/>
                </a:solidFill>
                <a:prstDash val="solid"/>
              </a:ln>
            </a:endParaRPr>
          </a:p>
          <a:p>
            <a:endParaRPr lang="ru-RU" sz="2400" b="1" cap="all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976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6" y="1370883"/>
            <a:ext cx="11782268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 характерных черт истинной веры:</a:t>
            </a:r>
          </a:p>
          <a:p>
            <a:pPr marL="914400" indent="-914400">
              <a:buFont typeface="+mj-lt"/>
              <a:buAutoNum type="arabicPeriod" startAt="3"/>
            </a:pPr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РОСТ</a:t>
            </a:r>
          </a:p>
          <a:p>
            <a:pPr lvl="2"/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</a:rPr>
              <a:t>Истинная вера  не статична, а динамична и постоянно развивается</a:t>
            </a:r>
            <a:endParaRPr lang="ru-RU" sz="5400" b="1" cap="small" spc="0" dirty="0">
              <a:ln w="13462">
                <a:solidFill>
                  <a:schemeClr val="bg1"/>
                </a:solidFill>
                <a:prstDash val="solid"/>
              </a:ln>
            </a:endParaRPr>
          </a:p>
          <a:p>
            <a:endParaRPr lang="ru-RU" sz="2400" b="1" cap="all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1264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6" y="1370883"/>
            <a:ext cx="1178226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 характерных черт истинной веры:</a:t>
            </a:r>
          </a:p>
          <a:p>
            <a:pPr marL="914400" indent="-914400">
              <a:buFont typeface="+mj-lt"/>
              <a:buAutoNum type="arabicPeriod" startAt="4"/>
            </a:pPr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ЖЕРТВА</a:t>
            </a:r>
          </a:p>
          <a:p>
            <a:pPr lvl="2"/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</a:rPr>
              <a:t>Истинная вера  выводит нас из зоны комфорта</a:t>
            </a:r>
            <a:endParaRPr lang="ru-RU" sz="2400" b="1" cap="all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974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57BC4A-B9B0-48D7-A39B-871E1B52CB3B}"/>
              </a:ext>
            </a:extLst>
          </p:cNvPr>
          <p:cNvSpPr txBox="1"/>
          <p:nvPr/>
        </p:nvSpPr>
        <p:spPr>
          <a:xfrm>
            <a:off x="477078" y="1022579"/>
            <a:ext cx="1154264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i="1" dirty="0">
                <a:solidFill>
                  <a:srgbClr val="FFFF00"/>
                </a:solidFill>
              </a:rPr>
              <a:t> </a:t>
            </a:r>
            <a:r>
              <a:rPr lang="ru-RU" sz="48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Вера же есть осуществление ожидаемого и уверенность в невидимом. </a:t>
            </a:r>
          </a:p>
          <a:p>
            <a:r>
              <a:rPr lang="ru-RU" sz="48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                                  (Евреям 11:1</a:t>
            </a: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)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7691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9FEB93-E360-41BE-80AB-C6847916598A}"/>
              </a:ext>
            </a:extLst>
          </p:cNvPr>
          <p:cNvSpPr txBox="1"/>
          <p:nvPr/>
        </p:nvSpPr>
        <p:spPr>
          <a:xfrm>
            <a:off x="167390" y="793603"/>
            <a:ext cx="1185721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24 Верою Моисей, придя в возраст, </a:t>
            </a:r>
          </a:p>
          <a:p>
            <a:pPr marL="457200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отказался называться сыном 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marL="457200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дочери фараоновой, 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marL="457200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25 и лучше захотел страдать с</a:t>
            </a:r>
          </a:p>
          <a:p>
            <a:pPr marL="457200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народом Божиим, нежели иметь 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marL="457200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временное греховное наслаждение, </a:t>
            </a:r>
          </a:p>
          <a:p>
            <a:pPr marL="457200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                                     (Евр.11:24-26)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198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9FEB93-E360-41BE-80AB-C6847916598A}"/>
              </a:ext>
            </a:extLst>
          </p:cNvPr>
          <p:cNvSpPr txBox="1"/>
          <p:nvPr/>
        </p:nvSpPr>
        <p:spPr>
          <a:xfrm>
            <a:off x="492855" y="1382538"/>
            <a:ext cx="11471837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26 и поношение Христово почел </a:t>
            </a:r>
          </a:p>
          <a:p>
            <a:pPr marL="457200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большим для себя богатством, 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  нежели Египетские сокровища; </a:t>
            </a: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  ибо он взирал на воздаяние. </a:t>
            </a: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                                     (Евр.11:24-26)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4586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9FEB93-E360-41BE-80AB-C6847916598A}"/>
              </a:ext>
            </a:extLst>
          </p:cNvPr>
          <p:cNvSpPr txBox="1"/>
          <p:nvPr/>
        </p:nvSpPr>
        <p:spPr>
          <a:xfrm>
            <a:off x="294469" y="189169"/>
            <a:ext cx="1174771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92188" indent="-728663">
              <a:tabLst>
                <a:tab pos="185738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36 другие испытали поругания и </a:t>
            </a:r>
          </a:p>
          <a:p>
            <a:pPr marL="992188" indent="-728663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побои, а также узы и темницу, 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marL="992188" indent="-728663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37 были побиваемы камнями,</a:t>
            </a:r>
          </a:p>
          <a:p>
            <a:pPr marL="992188" indent="-728663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перепиливаемы, подвергаемы</a:t>
            </a:r>
          </a:p>
          <a:p>
            <a:pPr marL="992188" indent="-728663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пытке, умирали от меча скитались в милотях и козьих кожах, терпя недостатки, скорби, озлобления; 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marL="866775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                                 (Евр.11:36-38)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2612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9FEB93-E360-41BE-80AB-C6847916598A}"/>
              </a:ext>
            </a:extLst>
          </p:cNvPr>
          <p:cNvSpPr txBox="1"/>
          <p:nvPr/>
        </p:nvSpPr>
        <p:spPr>
          <a:xfrm>
            <a:off x="167391" y="592125"/>
            <a:ext cx="1147183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66775">
              <a:tabLst>
                <a:tab pos="75247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marL="263525">
              <a:tabLst>
                <a:tab pos="26352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38 те, которых весь мир не был  </a:t>
            </a:r>
          </a:p>
          <a:p>
            <a:pPr marL="263525">
              <a:tabLst>
                <a:tab pos="26352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достоин, скитались по пустыням</a:t>
            </a:r>
          </a:p>
          <a:p>
            <a:pPr marL="263525">
              <a:tabLst>
                <a:tab pos="26352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и горам, по пещерам и ущельям</a:t>
            </a:r>
          </a:p>
          <a:p>
            <a:pPr marL="263525">
              <a:tabLst>
                <a:tab pos="263525" algn="l"/>
              </a:tabLst>
            </a:pP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земли. 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                                     (Евр.11:36-38)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52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6" y="1370883"/>
            <a:ext cx="1178226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 характерных черт истинной веры:</a:t>
            </a:r>
          </a:p>
          <a:p>
            <a:pPr marL="914400" indent="-914400">
              <a:buFont typeface="+mj-lt"/>
              <a:buAutoNum type="arabicPeriod" startAt="5"/>
            </a:pPr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МИССИЯ</a:t>
            </a:r>
          </a:p>
          <a:p>
            <a:pPr lvl="2"/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</a:rPr>
              <a:t>Истинная вера  ведет нас к реализации нашего призвания</a:t>
            </a:r>
            <a:endParaRPr lang="ru-RU" sz="2400" b="1" cap="all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6480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495FFC0-A79E-4B7E-9960-9781D597C6C4}"/>
              </a:ext>
            </a:extLst>
          </p:cNvPr>
          <p:cNvSpPr/>
          <p:nvPr/>
        </p:nvSpPr>
        <p:spPr>
          <a:xfrm>
            <a:off x="204865" y="1690062"/>
            <a:ext cx="11782268" cy="3477875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 w="76200" cap="rnd" cmpd="dbl"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cap="all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Bookman Old Style" panose="02050604050505020204" pitchFamily="18" charset="0"/>
              </a:rPr>
              <a:t>проявляйте истинную веру в характерных для нее чертах и тогда Вы станете проводниками проявления невидимого мира в видимом.</a:t>
            </a:r>
            <a:r>
              <a:rPr lang="ru-RU" sz="4400" b="1" cap="small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sz="4400" cap="small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395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5" y="1131040"/>
            <a:ext cx="1178226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на домашней группе: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ru-RU" sz="5400" dirty="0">
                <a:ln w="13462">
                  <a:solidFill>
                    <a:schemeClr val="bg1"/>
                  </a:solidFill>
                  <a:prstDash val="solid"/>
                </a:ln>
                <a:latin typeface="Bookman Old Style" panose="02050604050505020204" pitchFamily="18" charset="0"/>
              </a:rPr>
              <a:t>Приведите примеры из своей жизни проявления истинной веры, используя пять характерных для нее черт:</a:t>
            </a:r>
          </a:p>
          <a:p>
            <a:r>
              <a:rPr lang="ru-RU" sz="4800" b="1" cap="sm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Послушание, Риск, Рост, Жертва, Миссия.</a:t>
            </a:r>
            <a:endParaRPr lang="ru-RU" sz="5400" b="1" dirty="0">
              <a:ln w="13462">
                <a:solidFill>
                  <a:schemeClr val="bg1"/>
                </a:solidFill>
                <a:prstDash val="solid"/>
              </a:ln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7381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5" y="1131040"/>
            <a:ext cx="1178226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на домашней группе: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ru-RU" sz="5400" dirty="0">
                <a:ln w="13462">
                  <a:solidFill>
                    <a:schemeClr val="bg1"/>
                  </a:solidFill>
                  <a:prstDash val="solid"/>
                </a:ln>
                <a:latin typeface="Bookman Old Style" panose="02050604050505020204" pitchFamily="18" charset="0"/>
              </a:rPr>
              <a:t>В каких из вышеперечисленных пяти черт ваша вера нуждается в реформировании?</a:t>
            </a:r>
          </a:p>
        </p:txBody>
      </p:sp>
    </p:spTree>
    <p:extLst>
      <p:ext uri="{BB962C8B-B14F-4D97-AF65-F5344CB8AC3E}">
        <p14:creationId xmlns:p14="http://schemas.microsoft.com/office/powerpoint/2010/main" val="97747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9FEB93-E360-41BE-80AB-C6847916598A}"/>
              </a:ext>
            </a:extLst>
          </p:cNvPr>
          <p:cNvSpPr txBox="1"/>
          <p:nvPr/>
        </p:nvSpPr>
        <p:spPr>
          <a:xfrm>
            <a:off x="194872" y="898533"/>
            <a:ext cx="11857219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6000" i="1" dirty="0">
                <a:solidFill>
                  <a:srgbClr val="FFFF00"/>
                </a:solidFill>
              </a:rPr>
              <a:t> </a:t>
            </a:r>
            <a:r>
              <a:rPr lang="ru-UA" sz="48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Вера же есть осуществление ожидаемого</a:t>
            </a:r>
            <a:endParaRPr lang="ru-RU" sz="48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r>
              <a:rPr lang="ru-RU" sz="4800" i="1" dirty="0">
                <a:ln>
                  <a:solidFill>
                    <a:srgbClr val="00B0F0"/>
                  </a:solidFill>
                </a:ln>
                <a:solidFill>
                  <a:schemeClr val="tx1">
                    <a:lumMod val="95000"/>
                  </a:schemeClr>
                </a:solidFill>
                <a:latin typeface="Bookman Old Style" panose="02050604050505020204" pitchFamily="18" charset="0"/>
              </a:rPr>
              <a:t>Вера есть гарантия (залог) надежды</a:t>
            </a:r>
            <a:r>
              <a:rPr lang="ru-UA" sz="4800" i="1" dirty="0">
                <a:ln>
                  <a:solidFill>
                    <a:srgbClr val="00B0F0"/>
                  </a:solidFill>
                </a:ln>
                <a:solidFill>
                  <a:schemeClr val="tx1">
                    <a:lumMod val="95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200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9FEB93-E360-41BE-80AB-C6847916598A}"/>
              </a:ext>
            </a:extLst>
          </p:cNvPr>
          <p:cNvSpPr txBox="1"/>
          <p:nvPr/>
        </p:nvSpPr>
        <p:spPr>
          <a:xfrm>
            <a:off x="334782" y="388867"/>
            <a:ext cx="1165735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35 Итак не оставляйте упования </a:t>
            </a: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вашего, которому предстоит </a:t>
            </a: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великое воздаяние. </a:t>
            </a:r>
            <a:endParaRPr lang="ru-UA" sz="4400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36 Терпение нужно вам, чтобы,</a:t>
            </a: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исполнив волю Божию, получить</a:t>
            </a: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обещанное; </a:t>
            </a:r>
            <a:endParaRPr lang="ru-UA" sz="4400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37 ибо еще немного, очень немного, и</a:t>
            </a: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Грядущий придет и не умедлит. </a:t>
            </a:r>
            <a:endParaRPr lang="ru-UA" sz="4400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r>
              <a:rPr lang="ru-RU" sz="48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                                  </a:t>
            </a:r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(Евр.10:35-39)</a:t>
            </a:r>
            <a:endParaRPr lang="ru-UA" sz="4800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78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9FEB93-E360-41BE-80AB-C6847916598A}"/>
              </a:ext>
            </a:extLst>
          </p:cNvPr>
          <p:cNvSpPr txBox="1"/>
          <p:nvPr/>
        </p:nvSpPr>
        <p:spPr>
          <a:xfrm>
            <a:off x="167390" y="673681"/>
            <a:ext cx="1185721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38 Праведный верою жив будет; а если</a:t>
            </a: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[кто] поколеблется, не благоволит к</a:t>
            </a: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тому душа Моя. 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39 Мы же не из колеблющихся на</a:t>
            </a: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погибель, но [стоим] в вере к</a:t>
            </a: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спасению души. 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r>
              <a:rPr lang="ru-RU" sz="4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                                           (Евр.10:35-39)</a:t>
            </a:r>
            <a:endParaRPr lang="ru-UA" sz="4400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21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5" y="1430843"/>
            <a:ext cx="11782268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Важность веры:</a:t>
            </a:r>
          </a:p>
          <a:p>
            <a:pPr algn="ctr"/>
            <a:endParaRPr lang="ru-RU" sz="3600" b="1" cap="all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Без веры у меня нет никаких гарантий на будущее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ru-RU" sz="4800" cap="small" dirty="0">
              <a:ln w="13462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029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9FEB93-E360-41BE-80AB-C6847916598A}"/>
              </a:ext>
            </a:extLst>
          </p:cNvPr>
          <p:cNvSpPr txBox="1"/>
          <p:nvPr/>
        </p:nvSpPr>
        <p:spPr>
          <a:xfrm>
            <a:off x="422222" y="748631"/>
            <a:ext cx="1134755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6000" i="1" dirty="0">
                <a:solidFill>
                  <a:srgbClr val="FFFF00"/>
                </a:solidFill>
              </a:rPr>
              <a:t> </a:t>
            </a:r>
            <a:r>
              <a:rPr lang="ru-RU" sz="48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и уверенность в невидимом</a:t>
            </a:r>
          </a:p>
          <a:p>
            <a:r>
              <a:rPr lang="ru-RU" sz="4800" i="1" dirty="0">
                <a:ln>
                  <a:solidFill>
                    <a:srgbClr val="00B0F0"/>
                  </a:solidFill>
                </a:ln>
                <a:solidFill>
                  <a:schemeClr val="tx1">
                    <a:lumMod val="95000"/>
                  </a:schemeClr>
                </a:solidFill>
                <a:latin typeface="Bookman Old Style" panose="02050604050505020204" pitchFamily="18" charset="0"/>
              </a:rPr>
              <a:t>вера — это достоверное свидетельство (проявление) вещей еще невидимых</a:t>
            </a:r>
            <a:endParaRPr lang="ru-UA" sz="4800" i="1" dirty="0">
              <a:ln>
                <a:solidFill>
                  <a:srgbClr val="00B0F0"/>
                </a:solidFill>
              </a:ln>
              <a:solidFill>
                <a:schemeClr val="tx1">
                  <a:lumMod val="9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5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20A76-D7C5-4E19-8641-C20F31F1C9BE}"/>
              </a:ext>
            </a:extLst>
          </p:cNvPr>
          <p:cNvSpPr/>
          <p:nvPr/>
        </p:nvSpPr>
        <p:spPr>
          <a:xfrm>
            <a:off x="1204414" y="176933"/>
            <a:ext cx="97831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Истинная вера – необходимое условие для полноценной и благословенной Богом жизни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87EFD8-6D2F-4E36-82ED-9C697C0A5492}"/>
              </a:ext>
            </a:extLst>
          </p:cNvPr>
          <p:cNvSpPr/>
          <p:nvPr/>
        </p:nvSpPr>
        <p:spPr>
          <a:xfrm>
            <a:off x="204866" y="1370883"/>
            <a:ext cx="11782268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FF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Важность веры:</a:t>
            </a:r>
          </a:p>
          <a:p>
            <a:pPr algn="ctr"/>
            <a:endParaRPr lang="ru-RU" sz="2400" b="1" cap="all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ru-RU" sz="5400" b="1" cap="small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Без веры я не могу увидеть проявление невидимого мира</a:t>
            </a:r>
          </a:p>
          <a:p>
            <a:endParaRPr lang="ru-RU" sz="4800" cap="small" dirty="0">
              <a:ln w="13462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27102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Займись фитнесом благочестивого образа жизни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4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55B3EAE-807C-4B8C-A077-A46A06DC60E8}">
  <we:reference id="wa104380902" version="1.0.0.0" store="ru-RU" storeType="OMEX"/>
  <we:alternateReferences>
    <we:reference id="wa104380902" version="1.0.0.0" store="WA104380902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Займись фитнесом благочестивого образа жизни</Template>
  <TotalTime>340</TotalTime>
  <Words>1015</Words>
  <Application>Microsoft Office PowerPoint</Application>
  <PresentationFormat>Широкоэкранный</PresentationFormat>
  <Paragraphs>157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37</vt:i4>
      </vt:variant>
    </vt:vector>
  </HeadingPairs>
  <TitlesOfParts>
    <vt:vector size="46" baseType="lpstr">
      <vt:lpstr>Arial</vt:lpstr>
      <vt:lpstr>Bahnschrift</vt:lpstr>
      <vt:lpstr>Bookman Old Style</vt:lpstr>
      <vt:lpstr>Calibri</vt:lpstr>
      <vt:lpstr>Calibri Light</vt:lpstr>
      <vt:lpstr>Tw Cen MT</vt:lpstr>
      <vt:lpstr>Wingdings</vt:lpstr>
      <vt:lpstr>Займись фитнесом благочестивого образа жизни</vt:lpstr>
      <vt:lpstr>Контур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Гуцуляк</dc:creator>
  <cp:lastModifiedBy>Сергей Гуцуляк</cp:lastModifiedBy>
  <cp:revision>28</cp:revision>
  <dcterms:created xsi:type="dcterms:W3CDTF">2020-11-14T13:28:25Z</dcterms:created>
  <dcterms:modified xsi:type="dcterms:W3CDTF">2020-11-14T23:05:09Z</dcterms:modified>
</cp:coreProperties>
</file>