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2" r:id="rId2"/>
    <p:sldId id="336" r:id="rId3"/>
    <p:sldId id="289" r:id="rId4"/>
    <p:sldId id="365" r:id="rId5"/>
    <p:sldId id="366" r:id="rId6"/>
    <p:sldId id="367" r:id="rId7"/>
    <p:sldId id="368" r:id="rId8"/>
    <p:sldId id="265" r:id="rId9"/>
    <p:sldId id="369" r:id="rId10"/>
    <p:sldId id="370" r:id="rId11"/>
    <p:sldId id="371" r:id="rId12"/>
    <p:sldId id="373" r:id="rId13"/>
    <p:sldId id="374" r:id="rId14"/>
    <p:sldId id="376" r:id="rId15"/>
    <p:sldId id="377" r:id="rId16"/>
    <p:sldId id="378" r:id="rId17"/>
    <p:sldId id="375" r:id="rId18"/>
    <p:sldId id="339" r:id="rId19"/>
    <p:sldId id="379" r:id="rId20"/>
    <p:sldId id="287" r:id="rId21"/>
    <p:sldId id="380" r:id="rId22"/>
    <p:sldId id="381" r:id="rId23"/>
    <p:sldId id="386" r:id="rId24"/>
    <p:sldId id="385" r:id="rId25"/>
    <p:sldId id="387" r:id="rId26"/>
    <p:sldId id="388" r:id="rId27"/>
    <p:sldId id="389" r:id="rId28"/>
    <p:sldId id="391" r:id="rId29"/>
    <p:sldId id="392" r:id="rId30"/>
    <p:sldId id="393" r:id="rId31"/>
    <p:sldId id="395" r:id="rId32"/>
    <p:sldId id="394" r:id="rId33"/>
    <p:sldId id="396" r:id="rId34"/>
    <p:sldId id="397" r:id="rId35"/>
    <p:sldId id="399" r:id="rId36"/>
    <p:sldId id="398" r:id="rId3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03F8D8C-8CBA-441C-9CEB-5B2307433314}">
          <p14:sldIdLst>
            <p14:sldId id="262"/>
          </p14:sldIdLst>
        </p14:section>
        <p14:section name="Вступление" id="{7A8ACBC3-9E9B-4AFF-B18D-96F748B57212}">
          <p14:sldIdLst>
            <p14:sldId id="336"/>
          </p14:sldIdLst>
        </p14:section>
        <p14:section name="Основная часть" id="{8999D518-FE24-478E-A245-293429E2231E}">
          <p14:sldIdLst>
            <p14:sldId id="289"/>
            <p14:sldId id="365"/>
            <p14:sldId id="366"/>
            <p14:sldId id="367"/>
            <p14:sldId id="368"/>
            <p14:sldId id="265"/>
            <p14:sldId id="369"/>
            <p14:sldId id="370"/>
            <p14:sldId id="371"/>
            <p14:sldId id="373"/>
            <p14:sldId id="374"/>
            <p14:sldId id="376"/>
            <p14:sldId id="377"/>
            <p14:sldId id="378"/>
            <p14:sldId id="375"/>
            <p14:sldId id="339"/>
            <p14:sldId id="379"/>
            <p14:sldId id="287"/>
            <p14:sldId id="380"/>
            <p14:sldId id="381"/>
            <p14:sldId id="386"/>
            <p14:sldId id="385"/>
            <p14:sldId id="387"/>
            <p14:sldId id="388"/>
            <p14:sldId id="389"/>
            <p14:sldId id="391"/>
            <p14:sldId id="392"/>
            <p14:sldId id="393"/>
            <p14:sldId id="395"/>
            <p14:sldId id="394"/>
            <p14:sldId id="396"/>
            <p14:sldId id="397"/>
            <p14:sldId id="399"/>
          </p14:sldIdLst>
        </p14:section>
        <p14:section name="Конец" id="{B1669D85-47CC-4E30-9207-05EFEA5BCC34}">
          <p14:sldIdLst>
            <p14:sldId id="3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7CB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4660"/>
  </p:normalViewPr>
  <p:slideViewPr>
    <p:cSldViewPr snapToGrid="0">
      <p:cViewPr varScale="1">
        <p:scale>
          <a:sx n="95" d="100"/>
          <a:sy n="95" d="100"/>
        </p:scale>
        <p:origin x="9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583C1-A48B-49D7-8CD6-EA5ADD1E3F06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A01EC-2FBD-40F3-9B3E-FA7751F90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148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343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142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93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784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389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24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503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23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29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17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32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166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880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676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829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840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650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34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139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481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13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65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21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3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3806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6230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325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964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854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958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28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01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750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723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A01EC-2FBD-40F3-9B3E-FA7751F9096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965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41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04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742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643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40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4496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801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936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61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3599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2552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613E2-41D0-4E4E-B2C8-2BCF9BD9F3D0}" type="datetimeFigureOut">
              <a:rPr lang="uk-UA" smtClean="0"/>
              <a:t>15.01.2022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C2CD6-0E09-430E-9889-6B70E2210C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17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408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014" y="608860"/>
            <a:ext cx="1198098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b="1" dirty="0" err="1">
                <a:solidFill>
                  <a:schemeClr val="bg1"/>
                </a:solidFill>
              </a:rPr>
              <a:t>Церковь</a:t>
            </a:r>
            <a:r>
              <a:rPr lang="uk-UA" sz="5000" b="1" dirty="0">
                <a:solidFill>
                  <a:schemeClr val="bg1"/>
                </a:solidFill>
              </a:rPr>
              <a:t> = Царство </a:t>
            </a:r>
            <a:r>
              <a:rPr lang="uk-UA" sz="5000" b="1" dirty="0" err="1">
                <a:solidFill>
                  <a:schemeClr val="bg1"/>
                </a:solidFill>
              </a:rPr>
              <a:t>Божье</a:t>
            </a:r>
            <a:endParaRPr lang="uk-UA" sz="5000" b="1" dirty="0">
              <a:solidFill>
                <a:schemeClr val="bg1"/>
              </a:solidFill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4000" b="1" dirty="0">
                <a:solidFill>
                  <a:schemeClr val="bg1"/>
                </a:solidFill>
              </a:rPr>
              <a:t>13 Он избавил нас от власти тьмы и ввел нас в Царство Своего любимого Сына</a:t>
            </a:r>
          </a:p>
          <a:p>
            <a:endParaRPr lang="ru-RU" sz="4000" b="1" dirty="0">
              <a:solidFill>
                <a:schemeClr val="bg1"/>
              </a:solidFill>
            </a:endParaRPr>
          </a:p>
          <a:p>
            <a:pPr algn="r"/>
            <a:r>
              <a:rPr lang="ru-RU" sz="4000" b="1" dirty="0">
                <a:solidFill>
                  <a:schemeClr val="bg1"/>
                </a:solidFill>
              </a:rPr>
              <a:t>(Кол.1:13)</a:t>
            </a:r>
          </a:p>
        </p:txBody>
      </p:sp>
    </p:spTree>
    <p:extLst>
      <p:ext uri="{BB962C8B-B14F-4D97-AF65-F5344CB8AC3E}">
        <p14:creationId xmlns:p14="http://schemas.microsoft.com/office/powerpoint/2010/main" val="365707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918" y="608860"/>
            <a:ext cx="1200108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b="1" dirty="0" err="1">
                <a:solidFill>
                  <a:schemeClr val="bg1"/>
                </a:solidFill>
              </a:rPr>
              <a:t>Церковь</a:t>
            </a:r>
            <a:r>
              <a:rPr lang="uk-UA" sz="5000" b="1" dirty="0">
                <a:solidFill>
                  <a:schemeClr val="bg1"/>
                </a:solidFill>
              </a:rPr>
              <a:t> = Царство </a:t>
            </a:r>
            <a:r>
              <a:rPr lang="uk-UA" sz="5000" b="1" dirty="0" err="1">
                <a:solidFill>
                  <a:schemeClr val="bg1"/>
                </a:solidFill>
              </a:rPr>
              <a:t>Божье</a:t>
            </a:r>
            <a:endParaRPr lang="uk-UA" sz="5000" b="1" dirty="0">
              <a:solidFill>
                <a:schemeClr val="bg1"/>
              </a:solidFill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4000" b="1" dirty="0">
                <a:solidFill>
                  <a:schemeClr val="bg1"/>
                </a:solidFill>
              </a:rPr>
              <a:t>11 Вам передает приветы также Иисус, которого все называют </a:t>
            </a:r>
            <a:r>
              <a:rPr lang="ru-RU" sz="4000" b="1" dirty="0" err="1">
                <a:solidFill>
                  <a:schemeClr val="bg1"/>
                </a:solidFill>
              </a:rPr>
              <a:t>Иустом</a:t>
            </a:r>
            <a:r>
              <a:rPr lang="ru-RU" sz="4000" b="1" dirty="0">
                <a:solidFill>
                  <a:schemeClr val="bg1"/>
                </a:solidFill>
              </a:rPr>
              <a:t>. Они единственные иудеи среди моих сотрудников, работающих для Царства Божьего; они приносят мне утешение.</a:t>
            </a:r>
          </a:p>
          <a:p>
            <a:endParaRPr lang="ru-RU" sz="4000" b="1" dirty="0">
              <a:solidFill>
                <a:schemeClr val="bg1"/>
              </a:solidFill>
            </a:endParaRPr>
          </a:p>
          <a:p>
            <a:pPr algn="r"/>
            <a:r>
              <a:rPr lang="ru-RU" sz="4000" b="1" dirty="0">
                <a:solidFill>
                  <a:schemeClr val="bg1"/>
                </a:solidFill>
              </a:rPr>
              <a:t>(Кол.4:11)</a:t>
            </a:r>
          </a:p>
        </p:txBody>
      </p:sp>
    </p:spTree>
    <p:extLst>
      <p:ext uri="{BB962C8B-B14F-4D97-AF65-F5344CB8AC3E}">
        <p14:creationId xmlns:p14="http://schemas.microsoft.com/office/powerpoint/2010/main" val="86060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608860"/>
            <a:ext cx="1201113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b="1" dirty="0" err="1">
                <a:solidFill>
                  <a:schemeClr val="bg1"/>
                </a:solidFill>
              </a:rPr>
              <a:t>Назначение</a:t>
            </a:r>
            <a:r>
              <a:rPr lang="uk-UA" sz="5000" b="1" dirty="0">
                <a:solidFill>
                  <a:schemeClr val="bg1"/>
                </a:solidFill>
              </a:rPr>
              <a:t> </a:t>
            </a:r>
            <a:r>
              <a:rPr lang="uk-UA" sz="5000" b="1" dirty="0" err="1">
                <a:solidFill>
                  <a:schemeClr val="bg1"/>
                </a:solidFill>
              </a:rPr>
              <a:t>Израиля</a:t>
            </a:r>
            <a:endParaRPr lang="uk-UA" sz="5000" b="1" dirty="0">
              <a:solidFill>
                <a:schemeClr val="bg1"/>
              </a:solidFill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4000" b="1" dirty="0">
                <a:solidFill>
                  <a:schemeClr val="bg1"/>
                </a:solidFill>
              </a:rPr>
              <a:t>15 Я — Господь, Святой ваш, Творец Израиля,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     Царь ваш.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…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21 народ, который Я создал для Себя, он будет       возвещать славу Мою.</a:t>
            </a:r>
          </a:p>
          <a:p>
            <a:pPr algn="r"/>
            <a:r>
              <a:rPr lang="ru-RU" sz="4000" b="1" dirty="0">
                <a:solidFill>
                  <a:schemeClr val="bg1"/>
                </a:solidFill>
              </a:rPr>
              <a:t>(Ис.43:15,21)</a:t>
            </a:r>
          </a:p>
        </p:txBody>
      </p:sp>
    </p:spTree>
    <p:extLst>
      <p:ext uri="{BB962C8B-B14F-4D97-AF65-F5344CB8AC3E}">
        <p14:creationId xmlns:p14="http://schemas.microsoft.com/office/powerpoint/2010/main" val="3274421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608860"/>
            <a:ext cx="1201113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b="1" dirty="0" err="1">
                <a:solidFill>
                  <a:schemeClr val="bg1"/>
                </a:solidFill>
              </a:rPr>
              <a:t>Назначение</a:t>
            </a:r>
            <a:r>
              <a:rPr lang="uk-UA" sz="5000" b="1" dirty="0">
                <a:solidFill>
                  <a:schemeClr val="bg1"/>
                </a:solidFill>
              </a:rPr>
              <a:t> Церкви</a:t>
            </a:r>
          </a:p>
          <a:p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4000" b="1" dirty="0">
                <a:solidFill>
                  <a:schemeClr val="bg1"/>
                </a:solidFill>
              </a:rPr>
              <a:t>9 А вы — род избранный, царственное священство, святой народ, люди, принадлежащие Богу, призванные возвещать о Его великих делах. </a:t>
            </a:r>
          </a:p>
          <a:p>
            <a:endParaRPr lang="ru-RU" sz="4000" b="1" dirty="0">
              <a:solidFill>
                <a:schemeClr val="bg1"/>
              </a:solidFill>
            </a:endParaRPr>
          </a:p>
          <a:p>
            <a:pPr algn="r"/>
            <a:r>
              <a:rPr lang="ru-RU" sz="4000" b="1" dirty="0">
                <a:solidFill>
                  <a:schemeClr val="bg1"/>
                </a:solidFill>
              </a:rPr>
              <a:t>(1 Пет.2:9)</a:t>
            </a:r>
          </a:p>
        </p:txBody>
      </p:sp>
    </p:spTree>
    <p:extLst>
      <p:ext uri="{BB962C8B-B14F-4D97-AF65-F5344CB8AC3E}">
        <p14:creationId xmlns:p14="http://schemas.microsoft.com/office/powerpoint/2010/main" val="629427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36" y="291"/>
            <a:ext cx="10286127" cy="68574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7411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36" y="291"/>
            <a:ext cx="10286127" cy="68574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35172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36" y="291"/>
            <a:ext cx="10286127" cy="68574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5129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804" y="0"/>
            <a:ext cx="4572391" cy="6858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98692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36" y="0"/>
            <a:ext cx="10286127" cy="6858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08260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36" y="583"/>
            <a:ext cx="10286127" cy="685683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15402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920621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dirty="0" err="1">
                <a:solidFill>
                  <a:schemeClr val="bg1"/>
                </a:solidFill>
              </a:rPr>
              <a:t>Церковь</a:t>
            </a:r>
            <a:r>
              <a:rPr lang="uk-UA" sz="8000" b="1" dirty="0">
                <a:solidFill>
                  <a:schemeClr val="bg1"/>
                </a:solidFill>
              </a:rPr>
              <a:t> - </a:t>
            </a:r>
            <a:r>
              <a:rPr lang="uk-UA" sz="8000" b="1" dirty="0" err="1">
                <a:solidFill>
                  <a:schemeClr val="bg1"/>
                </a:solidFill>
              </a:rPr>
              <a:t>воплощение</a:t>
            </a:r>
            <a:endParaRPr lang="uk-UA" sz="8000" b="1" dirty="0">
              <a:solidFill>
                <a:schemeClr val="bg1"/>
              </a:solidFill>
            </a:endParaRPr>
          </a:p>
          <a:p>
            <a:pPr algn="ctr"/>
            <a:r>
              <a:rPr lang="uk-UA" sz="8000" b="1" dirty="0" err="1">
                <a:solidFill>
                  <a:schemeClr val="bg1"/>
                </a:solidFill>
              </a:rPr>
              <a:t>Божьего</a:t>
            </a:r>
            <a:r>
              <a:rPr lang="uk-UA" sz="8000" b="1" dirty="0">
                <a:solidFill>
                  <a:schemeClr val="bg1"/>
                </a:solidFill>
              </a:rPr>
              <a:t> Царства</a:t>
            </a:r>
          </a:p>
          <a:p>
            <a:pPr algn="ctr"/>
            <a:endParaRPr lang="ru-RU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96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481" r="4007" b="1481"/>
          <a:stretch/>
        </p:blipFill>
        <p:spPr>
          <a:xfrm>
            <a:off x="244727" y="110532"/>
            <a:ext cx="2481943" cy="4528870"/>
          </a:xfrm>
          <a:prstGeom prst="rect">
            <a:avLst/>
          </a:prstGeom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DF27C2-4FDC-457B-9C2A-66FB842D9D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1481" r="3443" b="1481"/>
          <a:stretch/>
        </p:blipFill>
        <p:spPr>
          <a:xfrm>
            <a:off x="4764428" y="110532"/>
            <a:ext cx="2663144" cy="4528870"/>
          </a:xfrm>
          <a:prstGeom prst="rect">
            <a:avLst/>
          </a:prstGeom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D186BA-7B1E-45F9-9F7C-6927AB2D7C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r="4447"/>
          <a:stretch/>
        </p:blipFill>
        <p:spPr>
          <a:xfrm>
            <a:off x="9021146" y="110532"/>
            <a:ext cx="2800269" cy="4528870"/>
          </a:xfrm>
          <a:prstGeom prst="rect">
            <a:avLst/>
          </a:prstGeom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135667-D569-4C7D-93D8-ED9DBCD08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r="4331"/>
          <a:stretch/>
        </p:blipFill>
        <p:spPr>
          <a:xfrm>
            <a:off x="2507543" y="1609411"/>
            <a:ext cx="2481943" cy="4528870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450FB4-AD80-4696-A517-507BB47BF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r="4331"/>
          <a:stretch/>
        </p:blipFill>
        <p:spPr>
          <a:xfrm>
            <a:off x="7027244" y="1609411"/>
            <a:ext cx="2481943" cy="45288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36472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D186BA-7B1E-45F9-9F7C-6927AB2D7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r="4447"/>
          <a:stretch/>
        </p:blipFill>
        <p:spPr>
          <a:xfrm>
            <a:off x="4109174" y="215710"/>
            <a:ext cx="3973652" cy="64265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93211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196878"/>
            <a:ext cx="117063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Еф.4:23-32</a:t>
            </a:r>
          </a:p>
          <a:p>
            <a:pPr algn="l"/>
            <a:endParaRPr lang="ru-RU" sz="4000" b="1" dirty="0">
              <a:solidFill>
                <a:schemeClr val="bg1"/>
              </a:solidFill>
            </a:endParaRP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23 Обновите ваш образ мыслей,</a:t>
            </a: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24 оденьтесь в новую природу, созданную по образу Бога, — в истинную праведность и святость.</a:t>
            </a: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25 Пусть каждый из вас оставит ложь и говорит своим ближним правду, потому что все мы члены одного тела.</a:t>
            </a:r>
          </a:p>
        </p:txBody>
      </p:sp>
    </p:spTree>
    <p:extLst>
      <p:ext uri="{BB962C8B-B14F-4D97-AF65-F5344CB8AC3E}">
        <p14:creationId xmlns:p14="http://schemas.microsoft.com/office/powerpoint/2010/main" val="1534152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196878"/>
            <a:ext cx="120111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Еф.4:23-32</a:t>
            </a:r>
          </a:p>
          <a:p>
            <a:pPr algn="l"/>
            <a:endParaRPr lang="ru-RU" sz="4000" b="1" dirty="0">
              <a:solidFill>
                <a:schemeClr val="bg1"/>
              </a:solidFill>
            </a:endParaRP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26 «Гневаясь, не грешите», пусть ваш гнев пройдет прежде, чем зайдет солнце;</a:t>
            </a: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27 не давайте дьяволу места в вашей жизни.</a:t>
            </a:r>
          </a:p>
        </p:txBody>
      </p:sp>
    </p:spTree>
    <p:extLst>
      <p:ext uri="{BB962C8B-B14F-4D97-AF65-F5344CB8AC3E}">
        <p14:creationId xmlns:p14="http://schemas.microsoft.com/office/powerpoint/2010/main" val="1595023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196878"/>
            <a:ext cx="116359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Еф.4:23-32</a:t>
            </a:r>
          </a:p>
          <a:p>
            <a:pPr algn="l"/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4000" b="1" dirty="0">
                <a:solidFill>
                  <a:schemeClr val="bg1"/>
                </a:solidFill>
              </a:rPr>
              <a:t>28 Кто крал, пусть больше не крадет, а зарабатывает на жизнь своим трудом и делится с теми, кто в нужде.</a:t>
            </a:r>
          </a:p>
        </p:txBody>
      </p:sp>
    </p:spTree>
    <p:extLst>
      <p:ext uri="{BB962C8B-B14F-4D97-AF65-F5344CB8AC3E}">
        <p14:creationId xmlns:p14="http://schemas.microsoft.com/office/powerpoint/2010/main" val="3590456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196878"/>
            <a:ext cx="117063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Еф.4:23-32</a:t>
            </a:r>
          </a:p>
          <a:p>
            <a:pPr algn="l"/>
            <a:endParaRPr lang="ru-RU" sz="4000" b="1" dirty="0">
              <a:solidFill>
                <a:schemeClr val="bg1"/>
              </a:solidFill>
            </a:endParaRP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29 Не произносите никаких дурных слов, говорите лишь полезное для назидания, чтобы это приносило благодать слушающим.</a:t>
            </a:r>
          </a:p>
        </p:txBody>
      </p:sp>
    </p:spTree>
    <p:extLst>
      <p:ext uri="{BB962C8B-B14F-4D97-AF65-F5344CB8AC3E}">
        <p14:creationId xmlns:p14="http://schemas.microsoft.com/office/powerpoint/2010/main" val="2808569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196878"/>
            <a:ext cx="116862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Еф.4:23-32</a:t>
            </a:r>
          </a:p>
          <a:p>
            <a:pPr algn="l"/>
            <a:endParaRPr lang="ru-RU" sz="4000" b="1" dirty="0">
              <a:solidFill>
                <a:schemeClr val="bg1"/>
              </a:solidFill>
            </a:endParaRP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30 Не огорчайте Святого Духа Божьего, Которым вы были запечатлены для дня искупления.</a:t>
            </a:r>
          </a:p>
        </p:txBody>
      </p:sp>
    </p:spTree>
    <p:extLst>
      <p:ext uri="{BB962C8B-B14F-4D97-AF65-F5344CB8AC3E}">
        <p14:creationId xmlns:p14="http://schemas.microsoft.com/office/powerpoint/2010/main" val="2705239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196878"/>
            <a:ext cx="120111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Еф.4:23-32</a:t>
            </a:r>
          </a:p>
          <a:p>
            <a:pPr algn="l"/>
            <a:endParaRPr lang="ru-RU" sz="4000" b="1" dirty="0">
              <a:solidFill>
                <a:schemeClr val="bg1"/>
              </a:solidFill>
            </a:endParaRP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31 Избавьтесь от всякой горечи в душе, гнева, ярости, крика, злословия и всякого рода злобы.</a:t>
            </a: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32 Будьте добры друг ко другу, проявляйте сострадание, прощайте друг друга, как и Бог во Христе простил вас.</a:t>
            </a:r>
          </a:p>
        </p:txBody>
      </p:sp>
    </p:spTree>
    <p:extLst>
      <p:ext uri="{BB962C8B-B14F-4D97-AF65-F5344CB8AC3E}">
        <p14:creationId xmlns:p14="http://schemas.microsoft.com/office/powerpoint/2010/main" val="3040325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151179"/>
            <a:ext cx="11766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chemeClr val="bg1"/>
                </a:solidFill>
              </a:rPr>
              <a:t>Церковь воплощает Божье Царство любовью Иисуса Христа</a:t>
            </a: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1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151179"/>
            <a:ext cx="117666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chemeClr val="bg1"/>
                </a:solidFill>
              </a:rPr>
              <a:t>Церковь воплощает Божье Царство любовью Иисуса Христа</a:t>
            </a: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4000" b="1" dirty="0">
                <a:solidFill>
                  <a:schemeClr val="bg1"/>
                </a:solidFill>
              </a:rPr>
              <a:t>14 Ради этого я и стою на коленях в молитве перед Отцом,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...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18 молюсь, чтобы вы, укорененные и утвержденные в любви, вместе со всеми святыми могли понять ширину, длину, высоту и глубину любви Христа						(Еф.3:14,18)</a:t>
            </a:r>
          </a:p>
        </p:txBody>
      </p:sp>
    </p:spTree>
    <p:extLst>
      <p:ext uri="{BB962C8B-B14F-4D97-AF65-F5344CB8AC3E}">
        <p14:creationId xmlns:p14="http://schemas.microsoft.com/office/powerpoint/2010/main" val="50136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737" y="487680"/>
            <a:ext cx="116085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1 В те дни Иоанн Креститель начал проповедовать в Иудейской пустыне.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2 — Покайтесь! — говорил он. — Потому что </a:t>
            </a:r>
            <a:r>
              <a:rPr lang="ru-RU" sz="4000" b="1" dirty="0">
                <a:solidFill>
                  <a:srgbClr val="FFFF00"/>
                </a:solidFill>
              </a:rPr>
              <a:t>Царство Небес </a:t>
            </a:r>
            <a:r>
              <a:rPr lang="ru-RU" sz="4000" b="1" dirty="0">
                <a:solidFill>
                  <a:schemeClr val="bg1"/>
                </a:solidFill>
              </a:rPr>
              <a:t>уже близко!</a:t>
            </a:r>
          </a:p>
          <a:p>
            <a:pPr algn="r"/>
            <a:endParaRPr lang="ru-RU" sz="4000" b="1" dirty="0">
              <a:solidFill>
                <a:schemeClr val="bg1"/>
              </a:solidFill>
            </a:endParaRPr>
          </a:p>
          <a:p>
            <a:pPr algn="r"/>
            <a:r>
              <a:rPr lang="ru-RU" sz="4000" b="1" dirty="0">
                <a:solidFill>
                  <a:schemeClr val="bg1"/>
                </a:solidFill>
              </a:rPr>
              <a:t>(Мтф.3:1-2)</a:t>
            </a:r>
          </a:p>
        </p:txBody>
      </p:sp>
    </p:spTree>
    <p:extLst>
      <p:ext uri="{BB962C8B-B14F-4D97-AF65-F5344CB8AC3E}">
        <p14:creationId xmlns:p14="http://schemas.microsoft.com/office/powerpoint/2010/main" val="1053038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481" r="4007" b="1481"/>
          <a:stretch/>
        </p:blipFill>
        <p:spPr>
          <a:xfrm>
            <a:off x="244727" y="110532"/>
            <a:ext cx="2481943" cy="4528870"/>
          </a:xfrm>
          <a:prstGeom prst="rect">
            <a:avLst/>
          </a:prstGeom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DF27C2-4FDC-457B-9C2A-66FB842D9D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1481" r="3443" b="1481"/>
          <a:stretch/>
        </p:blipFill>
        <p:spPr>
          <a:xfrm>
            <a:off x="4764428" y="110532"/>
            <a:ext cx="2663144" cy="4528870"/>
          </a:xfrm>
          <a:prstGeom prst="rect">
            <a:avLst/>
          </a:prstGeom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D186BA-7B1E-45F9-9F7C-6927AB2D7C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r="4447"/>
          <a:stretch/>
        </p:blipFill>
        <p:spPr>
          <a:xfrm>
            <a:off x="9021146" y="110532"/>
            <a:ext cx="2800269" cy="4528870"/>
          </a:xfrm>
          <a:prstGeom prst="rect">
            <a:avLst/>
          </a:prstGeom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135667-D569-4C7D-93D8-ED9DBCD08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r="4331"/>
          <a:stretch/>
        </p:blipFill>
        <p:spPr>
          <a:xfrm>
            <a:off x="2507543" y="1609411"/>
            <a:ext cx="2481943" cy="4528870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450FB4-AD80-4696-A517-507BB47BF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r="4331"/>
          <a:stretch/>
        </p:blipFill>
        <p:spPr>
          <a:xfrm>
            <a:off x="7027244" y="1609411"/>
            <a:ext cx="2481943" cy="45288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6907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151179"/>
            <a:ext cx="11766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chemeClr val="bg1"/>
                </a:solidFill>
              </a:rPr>
              <a:t>Церковь воплощает Божье Царство,</a:t>
            </a:r>
          </a:p>
          <a:p>
            <a:pPr algn="ctr"/>
            <a:r>
              <a:rPr lang="ru-RU" sz="5000" b="1" dirty="0">
                <a:solidFill>
                  <a:schemeClr val="bg1"/>
                </a:solidFill>
              </a:rPr>
              <a:t>если сохраняет свою уникальность.</a:t>
            </a: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55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481" r="4007" b="1481"/>
          <a:stretch/>
        </p:blipFill>
        <p:spPr>
          <a:xfrm>
            <a:off x="244727" y="572757"/>
            <a:ext cx="2940600" cy="5365794"/>
          </a:xfrm>
          <a:prstGeom prst="rect">
            <a:avLst/>
          </a:prstGeom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DF27C2-4FDC-457B-9C2A-66FB842D9D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1481" r="3443" b="1481"/>
          <a:stretch/>
        </p:blipFill>
        <p:spPr>
          <a:xfrm>
            <a:off x="4281847" y="572757"/>
            <a:ext cx="3145725" cy="5349534"/>
          </a:xfrm>
          <a:prstGeom prst="rect">
            <a:avLst/>
          </a:prstGeom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135667-D569-4C7D-93D8-ED9DBCD08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r="508"/>
          <a:stretch/>
        </p:blipFill>
        <p:spPr>
          <a:xfrm>
            <a:off x="8719834" y="572757"/>
            <a:ext cx="2931689" cy="53495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9150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151179"/>
            <a:ext cx="117666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4000" b="1" dirty="0">
                <a:solidFill>
                  <a:schemeClr val="bg1"/>
                </a:solidFill>
              </a:rPr>
              <a:t>24 Будем с вниманием относиться друг ко другу, побуждая друг друга к любви и добрым делам.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25 Не будем оставлять наших собраний, как это вошло у некоторых в привычку. Будем ободрять друг друга, особенно видя, что День Господа уже приближается.</a:t>
            </a:r>
            <a:br>
              <a:rPr lang="ru-RU" sz="4000" b="1" dirty="0">
                <a:solidFill>
                  <a:schemeClr val="bg1"/>
                </a:solidFill>
              </a:rPr>
            </a:br>
            <a:endParaRPr lang="ru-RU" sz="4000" b="1" dirty="0">
              <a:solidFill>
                <a:schemeClr val="bg1"/>
              </a:solidFill>
            </a:endParaRPr>
          </a:p>
          <a:p>
            <a:pPr algn="r"/>
            <a:r>
              <a:rPr lang="ru-RU" sz="4000" b="1" dirty="0">
                <a:solidFill>
                  <a:schemeClr val="bg1"/>
                </a:solidFill>
              </a:rPr>
              <a:t>(Евр.10:24-25)</a:t>
            </a:r>
          </a:p>
        </p:txBody>
      </p:sp>
    </p:spTree>
    <p:extLst>
      <p:ext uri="{BB962C8B-B14F-4D97-AF65-F5344CB8AC3E}">
        <p14:creationId xmlns:p14="http://schemas.microsoft.com/office/powerpoint/2010/main" val="2200417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36" y="536027"/>
            <a:ext cx="10286127" cy="578594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90451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481" r="4007" b="1481"/>
          <a:stretch/>
        </p:blipFill>
        <p:spPr>
          <a:xfrm>
            <a:off x="244727" y="110532"/>
            <a:ext cx="2481943" cy="4528870"/>
          </a:xfrm>
          <a:prstGeom prst="rect">
            <a:avLst/>
          </a:prstGeom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DF27C2-4FDC-457B-9C2A-66FB842D9D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1481" r="3443" b="1481"/>
          <a:stretch/>
        </p:blipFill>
        <p:spPr>
          <a:xfrm>
            <a:off x="4764428" y="110532"/>
            <a:ext cx="2663144" cy="4528870"/>
          </a:xfrm>
          <a:prstGeom prst="rect">
            <a:avLst/>
          </a:prstGeom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D186BA-7B1E-45F9-9F7C-6927AB2D7C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r="4447"/>
          <a:stretch/>
        </p:blipFill>
        <p:spPr>
          <a:xfrm>
            <a:off x="9021146" y="110532"/>
            <a:ext cx="2800269" cy="4528870"/>
          </a:xfrm>
          <a:prstGeom prst="rect">
            <a:avLst/>
          </a:prstGeom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135667-D569-4C7D-93D8-ED9DBCD08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r="4331"/>
          <a:stretch/>
        </p:blipFill>
        <p:spPr>
          <a:xfrm>
            <a:off x="2507543" y="1609411"/>
            <a:ext cx="2481943" cy="4528870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450FB4-AD80-4696-A517-507BB47BF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r="4331"/>
          <a:stretch/>
        </p:blipFill>
        <p:spPr>
          <a:xfrm>
            <a:off x="7027244" y="1609411"/>
            <a:ext cx="2481943" cy="45288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3910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70" y="151179"/>
            <a:ext cx="117666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4000" b="1" dirty="0">
                <a:solidFill>
                  <a:schemeClr val="bg1"/>
                </a:solidFill>
              </a:rPr>
              <a:t>3 В ответ Иисус сказал: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— Говорю тебе истину, никто не сможет увидеть Божьего Царства, если не будет рожден свыше.</a:t>
            </a:r>
          </a:p>
          <a:p>
            <a:endParaRPr lang="ru-RU" sz="4000" b="1" dirty="0">
              <a:solidFill>
                <a:schemeClr val="bg1"/>
              </a:solidFill>
            </a:endParaRPr>
          </a:p>
          <a:p>
            <a:pPr algn="r"/>
            <a:r>
              <a:rPr lang="ru-RU" sz="4000" b="1" dirty="0">
                <a:solidFill>
                  <a:schemeClr val="bg1"/>
                </a:solidFill>
              </a:rPr>
              <a:t>(Ин.3:3)</a:t>
            </a:r>
          </a:p>
        </p:txBody>
      </p:sp>
    </p:spTree>
    <p:extLst>
      <p:ext uri="{BB962C8B-B14F-4D97-AF65-F5344CB8AC3E}">
        <p14:creationId xmlns:p14="http://schemas.microsoft.com/office/powerpoint/2010/main" val="342324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737" y="487680"/>
            <a:ext cx="116085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12 Но когда жители этого города поверили Филиппу, возвещающему </a:t>
            </a:r>
            <a:r>
              <a:rPr lang="ru-RU" sz="4000" b="1" dirty="0">
                <a:solidFill>
                  <a:srgbClr val="FFFF00"/>
                </a:solidFill>
              </a:rPr>
              <a:t>Царство Божье и имя Иисуса Христа</a:t>
            </a:r>
            <a:r>
              <a:rPr lang="ru-RU" sz="4000" b="1" dirty="0">
                <a:solidFill>
                  <a:schemeClr val="bg1"/>
                </a:solidFill>
              </a:rPr>
              <a:t>, то многие мужчины и женщины приняли крещение.</a:t>
            </a:r>
          </a:p>
          <a:p>
            <a:pPr algn="r"/>
            <a:endParaRPr lang="ru-RU" sz="4000" b="1" dirty="0">
              <a:solidFill>
                <a:schemeClr val="bg1"/>
              </a:solidFill>
            </a:endParaRPr>
          </a:p>
          <a:p>
            <a:pPr algn="r"/>
            <a:r>
              <a:rPr lang="ru-RU" sz="4000" b="1" dirty="0">
                <a:solidFill>
                  <a:schemeClr val="bg1"/>
                </a:solidFill>
              </a:rPr>
              <a:t>(Деян.8:12)</a:t>
            </a:r>
          </a:p>
        </p:txBody>
      </p:sp>
    </p:spTree>
    <p:extLst>
      <p:ext uri="{BB962C8B-B14F-4D97-AF65-F5344CB8AC3E}">
        <p14:creationId xmlns:p14="http://schemas.microsoft.com/office/powerpoint/2010/main" val="464584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737" y="487680"/>
            <a:ext cx="116085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dirty="0">
                <a:solidFill>
                  <a:schemeClr val="bg1"/>
                </a:solidFill>
              </a:rPr>
              <a:t>25 И сейчас я знаю, что все вы, с кем я общался и кому возвещал о </a:t>
            </a:r>
            <a:r>
              <a:rPr lang="ru-RU" sz="4000" b="1" dirty="0">
                <a:solidFill>
                  <a:srgbClr val="FFFF00"/>
                </a:solidFill>
              </a:rPr>
              <a:t>Царстве</a:t>
            </a:r>
            <a:r>
              <a:rPr lang="ru-RU" sz="4000" b="1" dirty="0">
                <a:solidFill>
                  <a:schemeClr val="bg1"/>
                </a:solidFill>
              </a:rPr>
              <a:t>, никогда меня больше не увидите.</a:t>
            </a:r>
          </a:p>
          <a:p>
            <a:pPr algn="r"/>
            <a:endParaRPr lang="ru-RU" sz="4000" b="1" dirty="0">
              <a:solidFill>
                <a:schemeClr val="bg1"/>
              </a:solidFill>
            </a:endParaRPr>
          </a:p>
          <a:p>
            <a:pPr algn="r"/>
            <a:r>
              <a:rPr lang="ru-RU" sz="4000" b="1" dirty="0">
                <a:solidFill>
                  <a:schemeClr val="bg1"/>
                </a:solidFill>
              </a:rPr>
              <a:t>(Деян.20:25)</a:t>
            </a:r>
          </a:p>
        </p:txBody>
      </p:sp>
    </p:spTree>
    <p:extLst>
      <p:ext uri="{BB962C8B-B14F-4D97-AF65-F5344CB8AC3E}">
        <p14:creationId xmlns:p14="http://schemas.microsoft.com/office/powerpoint/2010/main" val="3286094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737" y="487680"/>
            <a:ext cx="116085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dirty="0">
                <a:solidFill>
                  <a:schemeClr val="bg1"/>
                </a:solidFill>
              </a:rPr>
              <a:t>23 Они условились с Павлом, и в назначенный день к нему домой пришло еще больше народу. Павел с утра и до вечера говорил им о </a:t>
            </a:r>
            <a:r>
              <a:rPr lang="ru-RU" sz="4000" b="1" dirty="0">
                <a:solidFill>
                  <a:srgbClr val="FFFF00"/>
                </a:solidFill>
              </a:rPr>
              <a:t>Божьем Царстве</a:t>
            </a:r>
            <a:r>
              <a:rPr lang="ru-RU" sz="4000" b="1" dirty="0">
                <a:solidFill>
                  <a:schemeClr val="bg1"/>
                </a:solidFill>
              </a:rPr>
              <a:t> и свидетельствовал им об </a:t>
            </a:r>
            <a:r>
              <a:rPr lang="ru-RU" sz="4000" b="1" dirty="0">
                <a:solidFill>
                  <a:srgbClr val="FFFF00"/>
                </a:solidFill>
              </a:rPr>
              <a:t>Иисусе</a:t>
            </a:r>
            <a:r>
              <a:rPr lang="ru-RU" sz="4000" b="1" dirty="0">
                <a:solidFill>
                  <a:schemeClr val="bg1"/>
                </a:solidFill>
              </a:rPr>
              <a:t> словами из Закона Моисея и из Пророков.</a:t>
            </a: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48455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737" y="487680"/>
            <a:ext cx="116085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dirty="0">
                <a:solidFill>
                  <a:schemeClr val="bg1"/>
                </a:solidFill>
              </a:rPr>
              <a:t>. . . </a:t>
            </a: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30 Павел жил в Риме еще целых два года в снятом им помещении и принимал всех, кто приходил к нему.</a:t>
            </a:r>
          </a:p>
          <a:p>
            <a:pPr algn="l"/>
            <a:r>
              <a:rPr lang="ru-RU" sz="4000" b="1" dirty="0">
                <a:solidFill>
                  <a:schemeClr val="bg1"/>
                </a:solidFill>
              </a:rPr>
              <a:t>31 Он смело и беспрепятственно возвещал </a:t>
            </a:r>
            <a:r>
              <a:rPr lang="ru-RU" sz="4000" b="1" dirty="0">
                <a:solidFill>
                  <a:srgbClr val="FFFF00"/>
                </a:solidFill>
              </a:rPr>
              <a:t>Царство Божье </a:t>
            </a:r>
            <a:r>
              <a:rPr lang="ru-RU" sz="4000" b="1" dirty="0">
                <a:solidFill>
                  <a:schemeClr val="bg1"/>
                </a:solidFill>
              </a:rPr>
              <a:t>и учил о </a:t>
            </a:r>
            <a:r>
              <a:rPr lang="ru-RU" sz="4000" b="1" dirty="0">
                <a:solidFill>
                  <a:srgbClr val="FFFF00"/>
                </a:solidFill>
              </a:rPr>
              <a:t>Господе Иисусе Христе</a:t>
            </a:r>
            <a:r>
              <a:rPr lang="ru-RU" sz="4000" b="1" dirty="0">
                <a:solidFill>
                  <a:schemeClr val="bg1"/>
                </a:solidFill>
              </a:rPr>
              <a:t>.</a:t>
            </a:r>
          </a:p>
          <a:p>
            <a:pPr algn="r"/>
            <a:endParaRPr lang="ru-RU" sz="4000" b="1" dirty="0">
              <a:solidFill>
                <a:schemeClr val="bg1"/>
              </a:solidFill>
            </a:endParaRPr>
          </a:p>
          <a:p>
            <a:pPr algn="r"/>
            <a:r>
              <a:rPr lang="ru-RU" sz="4000" b="1" dirty="0">
                <a:solidFill>
                  <a:schemeClr val="bg1"/>
                </a:solidFill>
              </a:rPr>
              <a:t>(Деян. 28:23,30-31)</a:t>
            </a:r>
          </a:p>
        </p:txBody>
      </p:sp>
    </p:spTree>
    <p:extLst>
      <p:ext uri="{BB962C8B-B14F-4D97-AF65-F5344CB8AC3E}">
        <p14:creationId xmlns:p14="http://schemas.microsoft.com/office/powerpoint/2010/main" val="198120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08860"/>
            <a:ext cx="12192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b="1" dirty="0" err="1">
                <a:solidFill>
                  <a:schemeClr val="bg1"/>
                </a:solidFill>
              </a:rPr>
              <a:t>Церковь</a:t>
            </a:r>
            <a:r>
              <a:rPr lang="uk-UA" sz="5000" b="1" dirty="0">
                <a:solidFill>
                  <a:schemeClr val="bg1"/>
                </a:solidFill>
              </a:rPr>
              <a:t> = Царство </a:t>
            </a:r>
            <a:r>
              <a:rPr lang="uk-UA" sz="5000" b="1" dirty="0" err="1">
                <a:solidFill>
                  <a:schemeClr val="bg1"/>
                </a:solidFill>
              </a:rPr>
              <a:t>Божье</a:t>
            </a:r>
            <a:endParaRPr lang="uk-UA" sz="5000" b="1" dirty="0">
              <a:solidFill>
                <a:schemeClr val="bg1"/>
              </a:solidFill>
            </a:endParaRPr>
          </a:p>
          <a:p>
            <a:pPr algn="ctr"/>
            <a:endParaRPr lang="ru-RU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01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112" y="608860"/>
            <a:ext cx="119608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b="1" dirty="0" err="1">
                <a:solidFill>
                  <a:schemeClr val="bg1"/>
                </a:solidFill>
              </a:rPr>
              <a:t>Церковь</a:t>
            </a:r>
            <a:r>
              <a:rPr lang="uk-UA" sz="5000" b="1" dirty="0">
                <a:solidFill>
                  <a:schemeClr val="bg1"/>
                </a:solidFill>
              </a:rPr>
              <a:t> = Царство </a:t>
            </a:r>
            <a:r>
              <a:rPr lang="uk-UA" sz="5000" b="1" dirty="0" err="1">
                <a:solidFill>
                  <a:schemeClr val="bg1"/>
                </a:solidFill>
              </a:rPr>
              <a:t>Божье</a:t>
            </a:r>
            <a:endParaRPr lang="uk-UA" sz="5000" b="1" dirty="0">
              <a:solidFill>
                <a:schemeClr val="bg1"/>
              </a:solidFill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4000" b="1" dirty="0">
                <a:solidFill>
                  <a:schemeClr val="bg1"/>
                </a:solidFill>
              </a:rPr>
              <a:t>19 Но я скоро приду к вам, если на то будет воля Господа, и тогда узнаю, чего стоят не слова этих гордецов, а их сила.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20 Потому что Царство Божье проявляется не в слове, а в силе.</a:t>
            </a:r>
          </a:p>
          <a:p>
            <a:pPr algn="r"/>
            <a:r>
              <a:rPr lang="ru-RU" sz="4000" b="1" dirty="0">
                <a:solidFill>
                  <a:schemeClr val="bg1"/>
                </a:solidFill>
              </a:rPr>
              <a:t>(1Кор.4:19-20)</a:t>
            </a:r>
          </a:p>
        </p:txBody>
      </p:sp>
    </p:spTree>
    <p:extLst>
      <p:ext uri="{BB962C8B-B14F-4D97-AF65-F5344CB8AC3E}">
        <p14:creationId xmlns:p14="http://schemas.microsoft.com/office/powerpoint/2010/main" val="7521426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6254</TotalTime>
  <Words>762</Words>
  <Application>Microsoft Office PowerPoint</Application>
  <PresentationFormat>Широкоэкранный</PresentationFormat>
  <Paragraphs>122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Valera Popov</dc:creator>
  <cp:lastModifiedBy>Кривошеев Виталий</cp:lastModifiedBy>
  <cp:revision>99</cp:revision>
  <dcterms:created xsi:type="dcterms:W3CDTF">2018-05-12T14:07:56Z</dcterms:created>
  <dcterms:modified xsi:type="dcterms:W3CDTF">2022-01-15T21:22:22Z</dcterms:modified>
</cp:coreProperties>
</file>