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6" r:id="rId5"/>
    <p:sldId id="282" r:id="rId6"/>
    <p:sldId id="292" r:id="rId7"/>
    <p:sldId id="283" r:id="rId8"/>
    <p:sldId id="291" r:id="rId9"/>
    <p:sldId id="297" r:id="rId10"/>
    <p:sldId id="300" r:id="rId11"/>
    <p:sldId id="301" r:id="rId12"/>
    <p:sldId id="293" r:id="rId13"/>
    <p:sldId id="298" r:id="rId14"/>
    <p:sldId id="299" r:id="rId15"/>
    <p:sldId id="302" r:id="rId16"/>
    <p:sldId id="303" r:id="rId17"/>
    <p:sldId id="304" r:id="rId18"/>
    <p:sldId id="305" r:id="rId1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8" autoAdjust="0"/>
    <p:restoredTop sz="94631" autoAdjust="0"/>
  </p:normalViewPr>
  <p:slideViewPr>
    <p:cSldViewPr snapToGrid="0">
      <p:cViewPr varScale="1">
        <p:scale>
          <a:sx n="141" d="100"/>
          <a:sy n="141" d="100"/>
        </p:scale>
        <p:origin x="656"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0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5FAA28-D333-4D57-AF0E-BDF53B4498B2}" type="datetime1">
              <a:rPr lang="en-GB" smtClean="0"/>
              <a:t>03/02/2023</a:t>
            </a:fld>
            <a:endParaRPr lang="en-GB"/>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03277C-3F5C-4673-8D79-1738A329ED93}" type="datetime1">
              <a:rPr lang="en-GB" noProof="0" smtClean="0"/>
              <a:t>03/02/2023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n-GB" noProof="0" smtClean="0"/>
              <a:t>‹#›</a:t>
            </a:fld>
            <a:endParaRPr lang="en-GB"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a:t>
            </a:fld>
            <a:endParaRPr lang="en-GB"/>
          </a:p>
        </p:txBody>
      </p:sp>
    </p:spTree>
    <p:extLst>
      <p:ext uri="{BB962C8B-B14F-4D97-AF65-F5344CB8AC3E}">
        <p14:creationId xmlns:p14="http://schemas.microsoft.com/office/powerpoint/2010/main" val="49900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10</a:t>
            </a:fld>
            <a:endParaRPr lang="en-GB"/>
          </a:p>
        </p:txBody>
      </p:sp>
    </p:spTree>
    <p:extLst>
      <p:ext uri="{BB962C8B-B14F-4D97-AF65-F5344CB8AC3E}">
        <p14:creationId xmlns:p14="http://schemas.microsoft.com/office/powerpoint/2010/main" val="349383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11</a:t>
            </a:fld>
            <a:endParaRPr lang="en-GB"/>
          </a:p>
        </p:txBody>
      </p:sp>
    </p:spTree>
    <p:extLst>
      <p:ext uri="{BB962C8B-B14F-4D97-AF65-F5344CB8AC3E}">
        <p14:creationId xmlns:p14="http://schemas.microsoft.com/office/powerpoint/2010/main" val="3609412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12</a:t>
            </a:fld>
            <a:endParaRPr lang="en-GB"/>
          </a:p>
        </p:txBody>
      </p:sp>
    </p:spTree>
    <p:extLst>
      <p:ext uri="{BB962C8B-B14F-4D97-AF65-F5344CB8AC3E}">
        <p14:creationId xmlns:p14="http://schemas.microsoft.com/office/powerpoint/2010/main" val="280227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13</a:t>
            </a:fld>
            <a:endParaRPr lang="en-GB"/>
          </a:p>
        </p:txBody>
      </p:sp>
    </p:spTree>
    <p:extLst>
      <p:ext uri="{BB962C8B-B14F-4D97-AF65-F5344CB8AC3E}">
        <p14:creationId xmlns:p14="http://schemas.microsoft.com/office/powerpoint/2010/main" val="413343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14</a:t>
            </a:fld>
            <a:endParaRPr lang="en-GB"/>
          </a:p>
        </p:txBody>
      </p:sp>
    </p:spTree>
    <p:extLst>
      <p:ext uri="{BB962C8B-B14F-4D97-AF65-F5344CB8AC3E}">
        <p14:creationId xmlns:p14="http://schemas.microsoft.com/office/powerpoint/2010/main" val="204758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15</a:t>
            </a:fld>
            <a:endParaRPr lang="en-GB"/>
          </a:p>
        </p:txBody>
      </p:sp>
    </p:spTree>
    <p:extLst>
      <p:ext uri="{BB962C8B-B14F-4D97-AF65-F5344CB8AC3E}">
        <p14:creationId xmlns:p14="http://schemas.microsoft.com/office/powerpoint/2010/main" val="173815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225646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a:t>
            </a:fld>
            <a:endParaRPr lang="en-GB"/>
          </a:p>
        </p:txBody>
      </p:sp>
    </p:spTree>
    <p:extLst>
      <p:ext uri="{BB962C8B-B14F-4D97-AF65-F5344CB8AC3E}">
        <p14:creationId xmlns:p14="http://schemas.microsoft.com/office/powerpoint/2010/main" val="406871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4</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5</a:t>
            </a:fld>
            <a:endParaRPr lang="en-GB"/>
          </a:p>
        </p:txBody>
      </p:sp>
    </p:spTree>
    <p:extLst>
      <p:ext uri="{BB962C8B-B14F-4D97-AF65-F5344CB8AC3E}">
        <p14:creationId xmlns:p14="http://schemas.microsoft.com/office/powerpoint/2010/main" val="97627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23764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7</a:t>
            </a:fld>
            <a:endParaRPr lang="en-GB"/>
          </a:p>
        </p:txBody>
      </p:sp>
    </p:spTree>
    <p:extLst>
      <p:ext uri="{BB962C8B-B14F-4D97-AF65-F5344CB8AC3E}">
        <p14:creationId xmlns:p14="http://schemas.microsoft.com/office/powerpoint/2010/main" val="370364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8</a:t>
            </a:fld>
            <a:endParaRPr lang="en-GB"/>
          </a:p>
        </p:txBody>
      </p:sp>
    </p:spTree>
    <p:extLst>
      <p:ext uri="{BB962C8B-B14F-4D97-AF65-F5344CB8AC3E}">
        <p14:creationId xmlns:p14="http://schemas.microsoft.com/office/powerpoint/2010/main" val="104609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9</a:t>
            </a:fld>
            <a:endParaRPr lang="en-GB"/>
          </a:p>
        </p:txBody>
      </p:sp>
    </p:spTree>
    <p:extLst>
      <p:ext uri="{BB962C8B-B14F-4D97-AF65-F5344CB8AC3E}">
        <p14:creationId xmlns:p14="http://schemas.microsoft.com/office/powerpoint/2010/main" val="238588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GB"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GB"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n-GB" noProof="0" smtClean="0"/>
              <a:pPr/>
              <a:t>‹#›</a:t>
            </a:fld>
            <a:endParaRPr lang="en-GB" noProof="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GB"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n-GB" noProof="0" smtClean="0"/>
              <a:pPr/>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n-GB" noProof="0" smtClean="0"/>
              <a:pPr/>
              <a:t>‹#›</a:t>
            </a:fld>
            <a:endParaRPr lang="en-GB"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n-GB" sz="1600" b="1" spc="-100" noProof="0">
                <a:solidFill>
                  <a:schemeClr val="tx1">
                    <a:lumMod val="50000"/>
                    <a:lumOff val="50000"/>
                  </a:schemeClr>
                </a:solidFill>
                <a:latin typeface="Corbel" panose="020B0503020204020204" pitchFamily="34" charset="0"/>
              </a:rPr>
              <a:t>WOODGROVE</a:t>
            </a:r>
            <a:r>
              <a:rPr lang="en-GB" sz="1600" b="1" spc="-100" noProof="0">
                <a:solidFill>
                  <a:schemeClr val="accent1"/>
                </a:solidFill>
                <a:latin typeface="Corbel" panose="020B0503020204020204" pitchFamily="34" charset="0"/>
              </a:rPr>
              <a:t> </a:t>
            </a:r>
            <a:r>
              <a:rPr lang="en-GB" sz="1600" b="1" spc="-100" noProof="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a:t>
            </a:fld>
            <a:endParaRPr lang="en-GB"/>
          </a:p>
        </p:txBody>
      </p:sp>
      <p:pic>
        <p:nvPicPr>
          <p:cNvPr id="1026" name="Picture 2" descr="В центре внимания 15. Пара. Преследователь и убегающий 2">
            <a:extLst>
              <a:ext uri="{FF2B5EF4-FFF2-40B4-BE49-F238E27FC236}">
                <a16:creationId xmlns:a16="http://schemas.microsoft.com/office/drawing/2014/main" id="{2BE27C96-56AD-F84D-BFA7-0B62E636B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05103"/>
            <a:ext cx="5461000" cy="657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2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3250096" y="374726"/>
            <a:ext cx="3010538" cy="432000"/>
          </a:xfrm>
        </p:spPr>
        <p:txBody>
          <a:bodyPr rtlCol="0"/>
          <a:lstStyle/>
          <a:p>
            <a:r>
              <a:rPr lang="ru-RU" b="0" dirty="0">
                <a:effectLst/>
                <a:latin typeface="Calibri" panose="020F0502020204030204" pitchFamily="34" charset="0"/>
                <a:ea typeface="Times New Roman" panose="02020603050405020304" pitchFamily="18" charset="0"/>
              </a:rPr>
              <a:t>ПЕРЕТВОРЮЙТЕСЯ</a:t>
            </a:r>
            <a:endParaRPr lang="en-UA" b="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725556" y="1808368"/>
            <a:ext cx="8567530" cy="3489187"/>
          </a:xfrm>
        </p:spPr>
        <p:txBody>
          <a:bodyPr rtlCol="0"/>
          <a:lstStyle/>
          <a:p>
            <a:pPr marL="0" indent="0" algn="just">
              <a:buNone/>
            </a:pPr>
            <a:r>
              <a:rPr lang="en-UA" sz="3600" dirty="0">
                <a:solidFill>
                  <a:srgbClr val="161616"/>
                </a:solidFill>
                <a:effectLst/>
                <a:latin typeface="Calibri" panose="020F0502020204030204" pitchFamily="34" charset="0"/>
                <a:ea typeface="Calibri" panose="020F0502020204030204" pitchFamily="34" charset="0"/>
              </a:rPr>
              <a:t>«Перетворіться оновленням вашого розуму», – </a:t>
            </a:r>
            <a:r>
              <a:rPr lang="uk-UA" sz="3600" dirty="0">
                <a:solidFill>
                  <a:srgbClr val="161616"/>
                </a:solidFill>
                <a:effectLst/>
                <a:latin typeface="Calibri" panose="020F0502020204030204" pitchFamily="34" charset="0"/>
                <a:ea typeface="Calibri" panose="020F0502020204030204" pitchFamily="34" charset="0"/>
              </a:rPr>
              <a:t>Павло</a:t>
            </a:r>
            <a:r>
              <a:rPr lang="en-UA" sz="3600" dirty="0">
                <a:solidFill>
                  <a:srgbClr val="161616"/>
                </a:solidFill>
                <a:effectLst/>
                <a:latin typeface="Calibri" panose="020F0502020204030204" pitchFamily="34" charset="0"/>
                <a:ea typeface="Calibri" panose="020F0502020204030204" pitchFamily="34" charset="0"/>
              </a:rPr>
              <a:t>, фактично, каже: </a:t>
            </a:r>
            <a:r>
              <a:rPr lang="en-UA" sz="3600" b="1" dirty="0">
                <a:solidFill>
                  <a:srgbClr val="161616"/>
                </a:solidFill>
                <a:effectLst/>
                <a:latin typeface="Calibri" panose="020F0502020204030204" pitchFamily="34" charset="0"/>
                <a:ea typeface="Calibri" panose="020F0502020204030204" pitchFamily="34" charset="0"/>
              </a:rPr>
              <a:t>«Завдайте себе перетворюючому впливу Божого Слова».</a:t>
            </a:r>
            <a:r>
              <a:rPr lang="en-UA" sz="3600" dirty="0">
                <a:effectLst/>
              </a:rPr>
              <a:t> </a:t>
            </a:r>
            <a:endParaRPr lang="en-UA" sz="3600" dirty="0">
              <a:effectLst/>
              <a:latin typeface="Times New Roman" panose="02020603050405020304" pitchFamily="18" charset="0"/>
              <a:ea typeface="Times New Roman" panose="02020603050405020304" pitchFamily="18"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en-GB" smtClean="0"/>
              <a:pPr rtl="0"/>
              <a:t>10</a:t>
            </a:fld>
            <a:endParaRPr lang="en-GB"/>
          </a:p>
        </p:txBody>
      </p:sp>
    </p:spTree>
    <p:extLst>
      <p:ext uri="{BB962C8B-B14F-4D97-AF65-F5344CB8AC3E}">
        <p14:creationId xmlns:p14="http://schemas.microsoft.com/office/powerpoint/2010/main" val="265162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uk-UA" dirty="0"/>
              <a:t>Мартін </a:t>
            </a:r>
            <a:r>
              <a:rPr lang="uk-UA" dirty="0" err="1"/>
              <a:t>лютер</a:t>
            </a:r>
            <a:endParaRPr lang="en-GB"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673087" y="1324027"/>
            <a:ext cx="8845826" cy="4132556"/>
          </a:xfrm>
        </p:spPr>
        <p:txBody>
          <a:bodyPr rtlCol="0"/>
          <a:lstStyle/>
          <a:p>
            <a:pPr marL="0" indent="0" algn="just">
              <a:buNone/>
            </a:pPr>
            <a:r>
              <a:rPr lang="en-UA" sz="4000" dirty="0">
                <a:effectLst/>
                <a:latin typeface="Calibri" panose="020F0502020204030204" pitchFamily="34" charset="0"/>
                <a:ea typeface="Times New Roman" panose="02020603050405020304" pitchFamily="18" charset="0"/>
              </a:rPr>
              <a:t>Бог бажає викупити нас не через нашу власну праведність і мудрість, а через праведність і мудрість, які поза нами; не через ту, що виходить з нас і росте в нас, але через ту, що приходить ззовні; не тій, що з'явилася на землі, але тій, що прийшла з небес</a:t>
            </a:r>
            <a:endParaRPr lang="en-UA" sz="4000" dirty="0">
              <a:effectLst/>
              <a:latin typeface="Times New Roman" panose="02020603050405020304" pitchFamily="18" charset="0"/>
              <a:ea typeface="Times New Roman" panose="02020603050405020304" pitchFamily="18" charset="0"/>
            </a:endParaRPr>
          </a:p>
          <a:p>
            <a:pPr marL="0" indent="0" algn="just" rtl="0">
              <a:buNone/>
            </a:pPr>
            <a:endParaRPr lang="en-GB" sz="4000"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11</a:t>
            </a:fld>
            <a:endParaRPr lang="en-GB"/>
          </a:p>
        </p:txBody>
      </p:sp>
    </p:spTree>
    <p:extLst>
      <p:ext uri="{BB962C8B-B14F-4D97-AF65-F5344CB8AC3E}">
        <p14:creationId xmlns:p14="http://schemas.microsoft.com/office/powerpoint/2010/main" val="52983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uk-UA" dirty="0"/>
              <a:t>Мартін </a:t>
            </a:r>
            <a:r>
              <a:rPr lang="uk-UA" dirty="0" err="1"/>
              <a:t>лютер</a:t>
            </a:r>
            <a:endParaRPr lang="en-GB"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673087" y="1324027"/>
            <a:ext cx="8845826" cy="4132556"/>
          </a:xfrm>
        </p:spPr>
        <p:txBody>
          <a:bodyPr rtlCol="0"/>
          <a:lstStyle/>
          <a:p>
            <a:pPr marL="0" indent="0" algn="just">
              <a:buNone/>
            </a:pPr>
            <a:r>
              <a:rPr lang="en-UA" sz="4000" dirty="0">
                <a:effectLst/>
                <a:latin typeface="Calibri" panose="020F0502020204030204" pitchFamily="34" charset="0"/>
                <a:ea typeface="Times New Roman" panose="02020603050405020304" pitchFamily="18" charset="0"/>
              </a:rPr>
              <a:t>Воно позбавляє нас самих себе, поміщаючи нас ззовні, щоб ми покладалися не так на свою силу, совість, досвід, особистість чи справи, але те, що поза нами, тобто. на Божі обітниці та Його істину, які не можуть обдурити.</a:t>
            </a:r>
            <a:endParaRPr lang="en-UA" sz="4000" dirty="0">
              <a:effectLst/>
              <a:latin typeface="Times New Roman" panose="02020603050405020304" pitchFamily="18" charset="0"/>
              <a:ea typeface="Times New Roman" panose="02020603050405020304" pitchFamily="18" charset="0"/>
            </a:endParaRPr>
          </a:p>
          <a:p>
            <a:pPr marL="0" indent="0" algn="just" rtl="0">
              <a:buNone/>
            </a:pPr>
            <a:endParaRPr lang="en-GB" sz="4000"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12</a:t>
            </a:fld>
            <a:endParaRPr lang="en-GB"/>
          </a:p>
        </p:txBody>
      </p:sp>
    </p:spTree>
    <p:extLst>
      <p:ext uri="{BB962C8B-B14F-4D97-AF65-F5344CB8AC3E}">
        <p14:creationId xmlns:p14="http://schemas.microsoft.com/office/powerpoint/2010/main" val="4125702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uk-UA" dirty="0"/>
              <a:t>Мартін Лютер</a:t>
            </a:r>
            <a:endParaRPr lang="en-GB"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673087" y="1324027"/>
            <a:ext cx="8845826" cy="4132556"/>
          </a:xfrm>
        </p:spPr>
        <p:txBody>
          <a:bodyPr rtlCol="0"/>
          <a:lstStyle/>
          <a:p>
            <a:pPr marL="0" indent="0" algn="just">
              <a:buNone/>
            </a:pPr>
            <a:r>
              <a:rPr lang="en-UA" sz="2800" dirty="0">
                <a:effectLst/>
                <a:latin typeface="Calibri" panose="020F0502020204030204" pitchFamily="34" charset="0"/>
                <a:ea typeface="Times New Roman" panose="02020603050405020304" pitchFamily="18" charset="0"/>
              </a:rPr>
              <a:t>«День і ніч я міркував, доки не побачив зв'язку між праведністю Божою та твердженням «праведний вірою живий буде». Тоді я усвідомив, що праведність Божа це виправдання, яким, винятково за своєю благодаттю та милістю, Бог виправдовує нас через віру. У цей момент я відчув, що ніби народився заново, пройшов через відчинені двері раю. Все Писання набуло нового сенсу, і якщо раніше вираз «праведність Божа» наповнював мене ненавистю, то зараз він став для мене невимовно солодким і наповненим любов'ю».</a:t>
            </a:r>
            <a:endParaRPr lang="en-UA" sz="2800" dirty="0">
              <a:effectLst/>
              <a:latin typeface="Times New Roman" panose="02020603050405020304" pitchFamily="18" charset="0"/>
              <a:ea typeface="Times New Roman" panose="02020603050405020304" pitchFamily="18" charset="0"/>
            </a:endParaRPr>
          </a:p>
          <a:p>
            <a:pPr marL="0" indent="0" algn="just" rtl="0">
              <a:buNone/>
            </a:pPr>
            <a:endParaRPr lang="en-GB" sz="2800"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13</a:t>
            </a:fld>
            <a:endParaRPr lang="en-GB"/>
          </a:p>
        </p:txBody>
      </p:sp>
    </p:spTree>
    <p:extLst>
      <p:ext uri="{BB962C8B-B14F-4D97-AF65-F5344CB8AC3E}">
        <p14:creationId xmlns:p14="http://schemas.microsoft.com/office/powerpoint/2010/main" val="399002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uk-UA" sz="2800" b="1" dirty="0">
                <a:solidFill>
                  <a:srgbClr val="161616"/>
                </a:solidFill>
                <a:effectLst/>
                <a:latin typeface="Calibri" panose="020F0502020204030204" pitchFamily="34" charset="0"/>
                <a:ea typeface="Calibri" panose="020F0502020204030204" pitchFamily="34" charset="0"/>
              </a:rPr>
              <a:t>Єзекіїля</a:t>
            </a:r>
            <a:r>
              <a:rPr lang="en-UA" sz="2800" b="1" dirty="0">
                <a:solidFill>
                  <a:srgbClr val="161616"/>
                </a:solidFill>
                <a:effectLst/>
                <a:latin typeface="Calibri" panose="020F0502020204030204" pitchFamily="34" charset="0"/>
                <a:ea typeface="Calibri" panose="020F0502020204030204" pitchFamily="34" charset="0"/>
              </a:rPr>
              <a:t> 33:31-32</a:t>
            </a:r>
            <a:r>
              <a:rPr lang="en-UA" sz="2800" dirty="0">
                <a:effectLst/>
              </a:rPr>
              <a:t> </a:t>
            </a:r>
            <a:endParaRPr lang="en-GB" sz="2800"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673087" y="1324026"/>
            <a:ext cx="8845826" cy="4728903"/>
          </a:xfrm>
        </p:spPr>
        <p:txBody>
          <a:bodyPr rtlCol="0"/>
          <a:lstStyle/>
          <a:p>
            <a:pPr marL="0" indent="0" algn="ctr">
              <a:buNone/>
            </a:pPr>
            <a:r>
              <a:rPr lang="en-UA" sz="3600" i="1" baseline="30000" dirty="0">
                <a:solidFill>
                  <a:srgbClr val="000000"/>
                </a:solidFill>
                <a:effectLst/>
                <a:latin typeface="Calibri" panose="020F0502020204030204" pitchFamily="34" charset="0"/>
                <a:ea typeface="Calibri" panose="020F0502020204030204" pitchFamily="34" charset="0"/>
              </a:rPr>
              <a:t>31 </a:t>
            </a:r>
            <a:r>
              <a:rPr lang="en-UA" sz="3600" dirty="0">
                <a:solidFill>
                  <a:srgbClr val="222222"/>
                </a:solidFill>
                <a:effectLst/>
                <a:latin typeface="Calibri" panose="020F0502020204030204" pitchFamily="34" charset="0"/>
                <a:ea typeface="Calibri" panose="020F0502020204030204" pitchFamily="34" charset="0"/>
              </a:rPr>
              <a:t>І прийдуть до тебе, як приходить народ, і сядуть перед тобою як Мій народ, і послухають твоїх слів, але їх не виконають, бо що приємне в устах їхніх, те вони зроблять, а серце їхнє ходить за захланністю їхньою.</a:t>
            </a:r>
            <a:br>
              <a:rPr lang="en-UA" sz="3600" dirty="0">
                <a:solidFill>
                  <a:srgbClr val="222222"/>
                </a:solidFill>
                <a:effectLst/>
                <a:latin typeface="Calibri" panose="020F0502020204030204" pitchFamily="34" charset="0"/>
                <a:ea typeface="Calibri" panose="020F0502020204030204" pitchFamily="34" charset="0"/>
              </a:rPr>
            </a:br>
            <a:r>
              <a:rPr lang="en-UA" sz="3600" i="1" baseline="30000" dirty="0">
                <a:solidFill>
                  <a:srgbClr val="000000"/>
                </a:solidFill>
                <a:effectLst/>
                <a:latin typeface="Calibri" panose="020F0502020204030204" pitchFamily="34" charset="0"/>
                <a:ea typeface="Calibri" panose="020F0502020204030204" pitchFamily="34" charset="0"/>
              </a:rPr>
              <a:t>32 </a:t>
            </a:r>
            <a:r>
              <a:rPr lang="en-UA" sz="3600" dirty="0">
                <a:solidFill>
                  <a:srgbClr val="222222"/>
                </a:solidFill>
                <a:effectLst/>
                <a:latin typeface="Calibri" panose="020F0502020204030204" pitchFamily="34" charset="0"/>
                <a:ea typeface="Calibri" panose="020F0502020204030204" pitchFamily="34" charset="0"/>
              </a:rPr>
              <a:t>І ось ти для них, як пісня кохання, красноголосий і добрий грач, і вони слухають слова твої, але їх не виконують!</a:t>
            </a:r>
            <a:r>
              <a:rPr lang="en-UA" sz="3600" dirty="0">
                <a:solidFill>
                  <a:srgbClr val="161616"/>
                </a:solidFill>
                <a:effectLst/>
                <a:latin typeface="Calibri" panose="020F0502020204030204" pitchFamily="34" charset="0"/>
                <a:ea typeface="Calibri" panose="020F0502020204030204" pitchFamily="34" charset="0"/>
              </a:rPr>
              <a:t> </a:t>
            </a:r>
            <a:endParaRPr lang="en-GB" sz="3600"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14</a:t>
            </a:fld>
            <a:endParaRPr lang="en-GB"/>
          </a:p>
        </p:txBody>
      </p:sp>
    </p:spTree>
    <p:extLst>
      <p:ext uri="{BB962C8B-B14F-4D97-AF65-F5344CB8AC3E}">
        <p14:creationId xmlns:p14="http://schemas.microsoft.com/office/powerpoint/2010/main" val="2533736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177435" y="451878"/>
            <a:ext cx="9131100" cy="432000"/>
          </a:xfrm>
        </p:spPr>
        <p:txBody>
          <a:bodyPr rtlCol="0"/>
          <a:lstStyle/>
          <a:p>
            <a:pPr marL="0" indent="0" algn="ctr">
              <a:buNone/>
            </a:pPr>
            <a:r>
              <a:rPr lang="ru-RU" sz="2800" dirty="0" err="1"/>
              <a:t>Практичні</a:t>
            </a:r>
            <a:r>
              <a:rPr lang="ru-RU" sz="2800" dirty="0"/>
              <a:t> </a:t>
            </a:r>
            <a:r>
              <a:rPr lang="ru-RU" sz="2800" dirty="0" err="1"/>
              <a:t>питання</a:t>
            </a:r>
            <a:endParaRPr lang="ru-RU" sz="2800"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292087" y="1264392"/>
            <a:ext cx="9607826" cy="4728903"/>
          </a:xfrm>
        </p:spPr>
        <p:txBody>
          <a:bodyPr rtlCol="0"/>
          <a:lstStyle/>
          <a:p>
            <a:pPr marL="0" indent="0">
              <a:buNone/>
            </a:pPr>
            <a:r>
              <a:rPr lang="ru-RU" sz="3200" dirty="0" err="1"/>
              <a:t>Чи</a:t>
            </a:r>
            <a:r>
              <a:rPr lang="ru-RU" sz="3200" dirty="0"/>
              <a:t> </a:t>
            </a:r>
            <a:r>
              <a:rPr lang="ru-RU" sz="3200" dirty="0" err="1"/>
              <a:t>шукаєте</a:t>
            </a:r>
            <a:r>
              <a:rPr lang="ru-RU" sz="3200" dirty="0"/>
              <a:t> </a:t>
            </a:r>
            <a:r>
              <a:rPr lang="ru-RU" sz="3200" dirty="0" err="1"/>
              <a:t>ви</a:t>
            </a:r>
            <a:r>
              <a:rPr lang="ru-RU" sz="3200" dirty="0"/>
              <a:t> </a:t>
            </a:r>
            <a:r>
              <a:rPr lang="ru-RU" sz="3200" dirty="0" err="1"/>
              <a:t>спасіння</a:t>
            </a:r>
            <a:r>
              <a:rPr lang="ru-RU" sz="3200" dirty="0"/>
              <a:t>, </a:t>
            </a:r>
            <a:r>
              <a:rPr lang="uk-UA" sz="3200" dirty="0"/>
              <a:t>так як</a:t>
            </a:r>
            <a:r>
              <a:rPr lang="ru-RU" sz="3200" dirty="0"/>
              <a:t> шукав </a:t>
            </a:r>
            <a:r>
              <a:rPr lang="ru-RU" sz="3200" dirty="0" err="1"/>
              <a:t>його</a:t>
            </a:r>
            <a:r>
              <a:rPr lang="ru-RU" sz="3200" dirty="0"/>
              <a:t> Лютер?</a:t>
            </a:r>
          </a:p>
          <a:p>
            <a:pPr marL="0" indent="0">
              <a:buNone/>
            </a:pPr>
            <a:r>
              <a:rPr lang="ru-RU" sz="3200" dirty="0" err="1"/>
              <a:t>Чи</a:t>
            </a:r>
            <a:r>
              <a:rPr lang="ru-RU" sz="3200" dirty="0"/>
              <a:t> </a:t>
            </a:r>
            <a:r>
              <a:rPr lang="ru-RU" sz="3200" dirty="0" err="1"/>
              <a:t>цінуєте</a:t>
            </a:r>
            <a:r>
              <a:rPr lang="ru-RU" sz="3200" dirty="0"/>
              <a:t> </a:t>
            </a:r>
            <a:r>
              <a:rPr lang="ru-RU" sz="3200" dirty="0" err="1"/>
              <a:t>ви</a:t>
            </a:r>
            <a:r>
              <a:rPr lang="ru-RU" sz="3200" dirty="0"/>
              <a:t> </a:t>
            </a:r>
            <a:r>
              <a:rPr lang="ru-RU" sz="3200" dirty="0" err="1"/>
              <a:t>праведністю</a:t>
            </a:r>
            <a:r>
              <a:rPr lang="ru-RU" sz="3200" dirty="0"/>
              <a:t> </a:t>
            </a:r>
            <a:r>
              <a:rPr lang="ru-RU" sz="3200" dirty="0" err="1"/>
              <a:t>Божою</a:t>
            </a:r>
            <a:r>
              <a:rPr lang="ru-RU" sz="3200" dirty="0"/>
              <a:t>, </a:t>
            </a:r>
            <a:r>
              <a:rPr lang="ru-RU" sz="3200" dirty="0" err="1"/>
              <a:t>даною</a:t>
            </a:r>
            <a:r>
              <a:rPr lang="ru-RU" sz="3200" dirty="0"/>
              <a:t> нам через Христа?</a:t>
            </a:r>
          </a:p>
          <a:p>
            <a:pPr marL="0" indent="0">
              <a:buNone/>
            </a:pPr>
            <a:r>
              <a:rPr lang="ru-RU" sz="3200" dirty="0" err="1"/>
              <a:t>Чи</a:t>
            </a:r>
            <a:r>
              <a:rPr lang="ru-RU" sz="3200" dirty="0"/>
              <a:t> </a:t>
            </a:r>
            <a:r>
              <a:rPr lang="ru-RU" sz="3200" dirty="0" err="1"/>
              <a:t>готові</a:t>
            </a:r>
            <a:r>
              <a:rPr lang="ru-RU" sz="3200" dirty="0"/>
              <a:t> </a:t>
            </a:r>
            <a:r>
              <a:rPr lang="ru-RU" sz="3200" dirty="0" err="1"/>
              <a:t>ви</a:t>
            </a:r>
            <a:r>
              <a:rPr lang="ru-RU" sz="3200" dirty="0"/>
              <a:t> </a:t>
            </a:r>
            <a:r>
              <a:rPr lang="ru-RU" sz="3200" dirty="0" err="1"/>
              <a:t>дозволити</a:t>
            </a:r>
            <a:r>
              <a:rPr lang="ru-RU" sz="3200" dirty="0"/>
              <a:t> Слово </a:t>
            </a:r>
            <a:r>
              <a:rPr lang="ru-RU" sz="3200" dirty="0" err="1"/>
              <a:t>Божому</a:t>
            </a:r>
            <a:r>
              <a:rPr lang="ru-RU" sz="3200" dirty="0"/>
              <a:t> </a:t>
            </a:r>
            <a:r>
              <a:rPr lang="ru-RU" sz="3200" dirty="0" err="1"/>
              <a:t>визначати</a:t>
            </a:r>
            <a:r>
              <a:rPr lang="ru-RU" sz="3200" dirty="0"/>
              <a:t> практику </a:t>
            </a:r>
            <a:r>
              <a:rPr lang="ru-RU" sz="3200" dirty="0" err="1"/>
              <a:t>вашого</a:t>
            </a:r>
            <a:r>
              <a:rPr lang="ru-RU" sz="3200" dirty="0"/>
              <a:t> </a:t>
            </a:r>
            <a:r>
              <a:rPr lang="ru-RU" sz="3200" dirty="0" err="1"/>
              <a:t>життя</a:t>
            </a:r>
            <a:r>
              <a:rPr lang="ru-RU" sz="3200" dirty="0"/>
              <a:t>?</a:t>
            </a:r>
          </a:p>
          <a:p>
            <a:pPr marL="0" indent="0">
              <a:buNone/>
            </a:pPr>
            <a:r>
              <a:rPr lang="ru-RU" sz="3200" dirty="0" err="1"/>
              <a:t>Чи</a:t>
            </a:r>
            <a:r>
              <a:rPr lang="ru-RU" sz="3200" dirty="0"/>
              <a:t> </a:t>
            </a:r>
            <a:r>
              <a:rPr lang="ru-RU" sz="3200" dirty="0" err="1"/>
              <a:t>готові</a:t>
            </a:r>
            <a:r>
              <a:rPr lang="ru-RU" sz="3200" dirty="0"/>
              <a:t> </a:t>
            </a:r>
            <a:r>
              <a:rPr lang="ru-RU" sz="3200" dirty="0" err="1"/>
              <a:t>ви</a:t>
            </a:r>
            <a:r>
              <a:rPr lang="ru-RU" sz="3200" dirty="0"/>
              <a:t> бути </a:t>
            </a:r>
            <a:r>
              <a:rPr lang="ru-RU" sz="3200" dirty="0" err="1"/>
              <a:t>вірними</a:t>
            </a:r>
            <a:r>
              <a:rPr lang="ru-RU" sz="3200" dirty="0"/>
              <a:t> </a:t>
            </a:r>
            <a:r>
              <a:rPr lang="ru-RU" sz="3200" dirty="0" err="1"/>
              <a:t>Біблії</a:t>
            </a:r>
            <a:r>
              <a:rPr lang="ru-RU" sz="3200" dirty="0"/>
              <a:t>, </a:t>
            </a:r>
            <a:r>
              <a:rPr lang="ru-RU" sz="3200" dirty="0" err="1"/>
              <a:t>йдучи</a:t>
            </a:r>
            <a:r>
              <a:rPr lang="ru-RU" sz="3200" dirty="0"/>
              <a:t> </a:t>
            </a:r>
            <a:r>
              <a:rPr lang="ru-RU" sz="3200" dirty="0" err="1"/>
              <a:t>проти</a:t>
            </a:r>
            <a:r>
              <a:rPr lang="ru-RU" sz="3200" dirty="0"/>
              <a:t> </a:t>
            </a:r>
            <a:r>
              <a:rPr lang="ru-RU" sz="3200" dirty="0" err="1"/>
              <a:t>течії</a:t>
            </a:r>
            <a:r>
              <a:rPr lang="ru-RU" sz="3200" dirty="0"/>
              <a:t>?</a:t>
            </a:r>
            <a:endParaRPr lang="en-GB" sz="3200"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15</a:t>
            </a:fld>
            <a:endParaRPr lang="en-GB"/>
          </a:p>
        </p:txBody>
      </p:sp>
    </p:spTree>
    <p:extLst>
      <p:ext uri="{BB962C8B-B14F-4D97-AF65-F5344CB8AC3E}">
        <p14:creationId xmlns:p14="http://schemas.microsoft.com/office/powerpoint/2010/main" val="41297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uk-UA" dirty="0"/>
              <a:t>ПЕРЕКОНАННЯ</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rtlCol="0"/>
          <a:lstStyle/>
          <a:p>
            <a:pPr algn="ctr" rtl="0"/>
            <a:r>
              <a:rPr lang="uk-UA" sz="2800" dirty="0"/>
              <a:t>до Римлян 12:2</a:t>
            </a:r>
            <a:endParaRPr lang="en-GB" sz="2800" dirty="0"/>
          </a:p>
        </p:txBody>
      </p:sp>
    </p:spTree>
    <p:extLst>
      <p:ext uri="{BB962C8B-B14F-4D97-AF65-F5344CB8AC3E}">
        <p14:creationId xmlns:p14="http://schemas.microsoft.com/office/powerpoint/2010/main" val="3899961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uk-UA" dirty="0"/>
              <a:t>Чи є абсолютна істина?</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174523" y="4650539"/>
            <a:ext cx="2608105" cy="1192038"/>
          </a:xfrm>
        </p:spPr>
        <p:txBody>
          <a:bodyPr rtlCol="0"/>
          <a:lstStyle/>
          <a:p>
            <a:pPr algn="ctr" rtl="0"/>
            <a:r>
              <a:rPr lang="en-GB" dirty="0" err="1"/>
              <a:t>Barna</a:t>
            </a:r>
            <a:endParaRPr lang="en-GB" dirty="0"/>
          </a:p>
          <a:p>
            <a:pPr algn="ctr" rtl="0"/>
            <a:r>
              <a:rPr lang="en-GB" dirty="0"/>
              <a:t>Research</a:t>
            </a:r>
          </a:p>
          <a:p>
            <a:pPr algn="ctr" rtl="0"/>
            <a:r>
              <a:rPr lang="en-GB" dirty="0"/>
              <a:t>Group</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en-GB" smtClean="0"/>
              <a:pPr rtl="0"/>
              <a:t>3</a:t>
            </a:fld>
            <a:endParaRPr lang="en-GB"/>
          </a:p>
        </p:txBody>
      </p:sp>
      <p:sp>
        <p:nvSpPr>
          <p:cNvPr id="2" name="TextBox 1">
            <a:extLst>
              <a:ext uri="{FF2B5EF4-FFF2-40B4-BE49-F238E27FC236}">
                <a16:creationId xmlns:a16="http://schemas.microsoft.com/office/drawing/2014/main" id="{D25FC004-96CA-6694-2B6B-71E48E6D3007}"/>
              </a:ext>
            </a:extLst>
          </p:cNvPr>
          <p:cNvSpPr txBox="1"/>
          <p:nvPr/>
        </p:nvSpPr>
        <p:spPr>
          <a:xfrm>
            <a:off x="1173424" y="807077"/>
            <a:ext cx="7214716" cy="2800767"/>
          </a:xfrm>
          <a:prstGeom prst="rect">
            <a:avLst/>
          </a:prstGeom>
          <a:noFill/>
        </p:spPr>
        <p:txBody>
          <a:bodyPr wrap="square" rtlCol="0">
            <a:spAutoFit/>
          </a:bodyPr>
          <a:lstStyle/>
          <a:p>
            <a:pPr algn="ctr"/>
            <a:r>
              <a:rPr lang="en-UA" sz="4400" dirty="0">
                <a:solidFill>
                  <a:schemeClr val="bg1"/>
                </a:solidFill>
              </a:rPr>
              <a:t>4 </a:t>
            </a:r>
            <a:r>
              <a:rPr lang="uk-UA" sz="4400" dirty="0">
                <a:solidFill>
                  <a:schemeClr val="bg1"/>
                </a:solidFill>
              </a:rPr>
              <a:t>з 10 осіб, які називають себе протестантами, не вірять в існування абсолютної істини</a:t>
            </a:r>
            <a:endParaRPr lang="en-UA" sz="4400" dirty="0">
              <a:solidFill>
                <a:schemeClr val="bg1"/>
              </a:solidFill>
            </a:endParaRPr>
          </a:p>
        </p:txBody>
      </p:sp>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bstract architecture polygon">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en-GB" smtClean="0"/>
              <a:pPr rtl="0"/>
              <a:t>4</a:t>
            </a:fld>
            <a:endParaRPr lang="en-GB"/>
          </a:p>
        </p:txBody>
      </p:sp>
      <p:sp>
        <p:nvSpPr>
          <p:cNvPr id="13" name="TextBox 12">
            <a:extLst>
              <a:ext uri="{FF2B5EF4-FFF2-40B4-BE49-F238E27FC236}">
                <a16:creationId xmlns:a16="http://schemas.microsoft.com/office/drawing/2014/main" id="{A4D611F8-8884-FE0D-7FCB-5A630D4D460B}"/>
              </a:ext>
            </a:extLst>
          </p:cNvPr>
          <p:cNvSpPr txBox="1"/>
          <p:nvPr/>
        </p:nvSpPr>
        <p:spPr>
          <a:xfrm>
            <a:off x="984739" y="418055"/>
            <a:ext cx="8229600" cy="2800767"/>
          </a:xfrm>
          <a:prstGeom prst="rect">
            <a:avLst/>
          </a:prstGeom>
          <a:noFill/>
        </p:spPr>
        <p:txBody>
          <a:bodyPr wrap="square" rtlCol="0">
            <a:spAutoFit/>
          </a:bodyPr>
          <a:lstStyle/>
          <a:p>
            <a:pPr algn="ctr"/>
            <a:r>
              <a:rPr lang="en-UA" sz="4400" dirty="0">
                <a:solidFill>
                  <a:srgbClr val="161616"/>
                </a:solidFill>
                <a:effectLst/>
                <a:latin typeface="Calibri" panose="020F0502020204030204" pitchFamily="34" charset="0"/>
                <a:ea typeface="Calibri" panose="020F0502020204030204" pitchFamily="34" charset="0"/>
              </a:rPr>
              <a:t>Переконання – це тверда думка; те, у що ви вірите настільки сильно, що це впливає ваш спосіб життя. </a:t>
            </a:r>
            <a:endParaRPr lang="en-UA" sz="4400" dirty="0"/>
          </a:p>
        </p:txBody>
      </p:sp>
      <p:sp>
        <p:nvSpPr>
          <p:cNvPr id="14" name="TextBox 13">
            <a:extLst>
              <a:ext uri="{FF2B5EF4-FFF2-40B4-BE49-F238E27FC236}">
                <a16:creationId xmlns:a16="http://schemas.microsoft.com/office/drawing/2014/main" id="{A3DAAFA3-E0C2-2F80-FE54-BA9D67ADB446}"/>
              </a:ext>
            </a:extLst>
          </p:cNvPr>
          <p:cNvSpPr txBox="1"/>
          <p:nvPr/>
        </p:nvSpPr>
        <p:spPr>
          <a:xfrm>
            <a:off x="1086898" y="3499610"/>
            <a:ext cx="8229600" cy="2800767"/>
          </a:xfrm>
          <a:prstGeom prst="rect">
            <a:avLst/>
          </a:prstGeom>
          <a:noFill/>
        </p:spPr>
        <p:txBody>
          <a:bodyPr wrap="square" rtlCol="0">
            <a:spAutoFit/>
          </a:bodyPr>
          <a:lstStyle/>
          <a:p>
            <a:pPr algn="ctr"/>
            <a:r>
              <a:rPr lang="en-UA" sz="4400" dirty="0">
                <a:solidFill>
                  <a:srgbClr val="161616"/>
                </a:solidFill>
                <a:effectLst/>
                <a:latin typeface="Calibri" panose="020F0502020204030204" pitchFamily="34" charset="0"/>
                <a:ea typeface="Calibri" panose="020F0502020204030204" pitchFamily="34" charset="0"/>
              </a:rPr>
              <a:t>Хтось сказав, що думка – це те, чого ви тримаєтеся, а переконання – це те, що тримає вас. </a:t>
            </a:r>
            <a:endParaRPr lang="en-UA" sz="4400" dirty="0"/>
          </a:p>
        </p:txBody>
      </p:sp>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88260" y="432000"/>
            <a:ext cx="11152094" cy="432000"/>
          </a:xfrm>
        </p:spPr>
        <p:txBody>
          <a:bodyPr rtlCol="0"/>
          <a:lstStyle/>
          <a:p>
            <a:pPr algn="ctr" rtl="0"/>
            <a:r>
              <a:rPr lang="uk-UA" dirty="0"/>
              <a:t>БЕЗПЕРЕРВНИЙ ВПЛИВ</a:t>
            </a:r>
            <a:endParaRPr lang="en-GB"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102659" y="1156148"/>
            <a:ext cx="9583271" cy="1891058"/>
          </a:xfrm>
        </p:spPr>
        <p:txBody>
          <a:bodyPr rtlCol="0"/>
          <a:lstStyle/>
          <a:p>
            <a:pPr marL="0" indent="0" algn="ctr">
              <a:buNone/>
            </a:pPr>
            <a:r>
              <a:rPr lang="uk-UA" sz="2800" dirty="0">
                <a:solidFill>
                  <a:srgbClr val="222222"/>
                </a:solidFill>
                <a:effectLst/>
                <a:latin typeface="Calibri" panose="020F0502020204030204" pitchFamily="34" charset="0"/>
                <a:ea typeface="Times New Roman" panose="02020603050405020304" pitchFamily="18" charset="0"/>
              </a:rPr>
              <a:t>І</a:t>
            </a:r>
            <a:r>
              <a:rPr lang="en-UA" sz="2800" dirty="0">
                <a:solidFill>
                  <a:srgbClr val="222222"/>
                </a:solidFill>
                <a:effectLst/>
                <a:latin typeface="Calibri" panose="020F0502020204030204" pitchFamily="34" charset="0"/>
                <a:ea typeface="Times New Roman" panose="02020603050405020304" pitchFamily="18" charset="0"/>
              </a:rPr>
              <a:t> не </a:t>
            </a:r>
            <a:r>
              <a:rPr lang="en-UA" sz="2800" b="1" dirty="0">
                <a:solidFill>
                  <a:srgbClr val="222222"/>
                </a:solidFill>
                <a:effectLst/>
                <a:latin typeface="Calibri" panose="020F0502020204030204" pitchFamily="34" charset="0"/>
                <a:ea typeface="Times New Roman" panose="02020603050405020304" pitchFamily="18" charset="0"/>
              </a:rPr>
              <a:t>стосуйтесь</a:t>
            </a:r>
            <a:r>
              <a:rPr lang="en-UA" sz="2800" dirty="0">
                <a:solidFill>
                  <a:srgbClr val="222222"/>
                </a:solidFill>
                <a:effectLst/>
                <a:latin typeface="Calibri" panose="020F0502020204030204" pitchFamily="34" charset="0"/>
                <a:ea typeface="Times New Roman" panose="02020603050405020304" pitchFamily="18" charset="0"/>
              </a:rPr>
              <a:t> до віку цього, але </a:t>
            </a:r>
            <a:r>
              <a:rPr lang="en-UA" sz="2800" b="1" dirty="0">
                <a:solidFill>
                  <a:srgbClr val="222222"/>
                </a:solidFill>
                <a:effectLst/>
                <a:latin typeface="Calibri" panose="020F0502020204030204" pitchFamily="34" charset="0"/>
                <a:ea typeface="Times New Roman" panose="02020603050405020304" pitchFamily="18" charset="0"/>
              </a:rPr>
              <a:t>перемініться</a:t>
            </a:r>
            <a:r>
              <a:rPr lang="en-UA" sz="2800" dirty="0">
                <a:solidFill>
                  <a:srgbClr val="222222"/>
                </a:solidFill>
                <a:effectLst/>
                <a:latin typeface="Calibri" panose="020F0502020204030204" pitchFamily="34" charset="0"/>
                <a:ea typeface="Times New Roman" panose="02020603050405020304" pitchFamily="18" charset="0"/>
              </a:rPr>
              <a:t> відновою вашого розуму, щоб пізнати вам, що то є воля Божа, добро, приємність та досконалість.</a:t>
            </a:r>
            <a:r>
              <a:rPr lang="en-UA" sz="2800" dirty="0">
                <a:solidFill>
                  <a:srgbClr val="161616"/>
                </a:solidFill>
                <a:effectLst/>
                <a:latin typeface="Calibri" panose="020F0502020204030204" pitchFamily="34" charset="0"/>
                <a:ea typeface="Times New Roman" panose="02020603050405020304" pitchFamily="18" charset="0"/>
              </a:rPr>
              <a:t> </a:t>
            </a:r>
            <a:endParaRPr lang="uk-UA" sz="2800" dirty="0">
              <a:solidFill>
                <a:srgbClr val="161616"/>
              </a:solidFill>
              <a:effectLst/>
              <a:latin typeface="Calibri" panose="020F0502020204030204" pitchFamily="34" charset="0"/>
              <a:ea typeface="Times New Roman" panose="02020603050405020304" pitchFamily="18" charset="0"/>
            </a:endParaRPr>
          </a:p>
          <a:p>
            <a:pPr marL="0" indent="0" algn="ctr">
              <a:buNone/>
            </a:pPr>
            <a:r>
              <a:rPr lang="en-UA" sz="2800" dirty="0">
                <a:solidFill>
                  <a:srgbClr val="161616"/>
                </a:solidFill>
                <a:effectLst/>
                <a:latin typeface="Calibri" panose="020F0502020204030204" pitchFamily="34" charset="0"/>
                <a:ea typeface="Times New Roman" panose="02020603050405020304" pitchFamily="18" charset="0"/>
              </a:rPr>
              <a:t>(Римлян 12:2)</a:t>
            </a:r>
            <a:endParaRPr lang="en-UA" sz="2800" dirty="0">
              <a:effectLst/>
              <a:latin typeface="Times New Roman" panose="02020603050405020304" pitchFamily="18" charset="0"/>
              <a:ea typeface="Times New Roman" panose="02020603050405020304" pitchFamily="18" charset="0"/>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5</a:t>
            </a:fld>
            <a:endParaRPr lang="en-GB"/>
          </a:p>
        </p:txBody>
      </p:sp>
      <p:sp>
        <p:nvSpPr>
          <p:cNvPr id="8" name="Content Placeholder 3">
            <a:extLst>
              <a:ext uri="{FF2B5EF4-FFF2-40B4-BE49-F238E27FC236}">
                <a16:creationId xmlns:a16="http://schemas.microsoft.com/office/drawing/2014/main" id="{7E182855-18B0-CA8E-5AD7-36CBA243BB55}"/>
              </a:ext>
            </a:extLst>
          </p:cNvPr>
          <p:cNvSpPr txBox="1">
            <a:spLocks/>
          </p:cNvSpPr>
          <p:nvPr/>
        </p:nvSpPr>
        <p:spPr>
          <a:xfrm>
            <a:off x="1219199" y="3433482"/>
            <a:ext cx="9350189" cy="2312893"/>
          </a:xfrm>
          <a:prstGeom prst="rect">
            <a:avLst/>
          </a:prstGeom>
          <a:solidFill>
            <a:schemeClr val="bg1"/>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uk-UA" sz="2800" dirty="0" err="1">
                <a:effectLst/>
                <a:latin typeface="Calibri" panose="020F0502020204030204" pitchFamily="34" charset="0"/>
                <a:ea typeface="Times New Roman" panose="02020603050405020304" pitchFamily="18" charset="0"/>
                <a:cs typeface="Calibri" panose="020F0502020204030204" pitchFamily="34" charset="0"/>
              </a:rPr>
              <a:t>И</a:t>
            </a:r>
            <a:r>
              <a:rPr lang="en-UA" sz="2800" dirty="0">
                <a:effectLst/>
                <a:latin typeface="Calibri" panose="020F0502020204030204" pitchFamily="34" charset="0"/>
                <a:ea typeface="Times New Roman" panose="02020603050405020304" pitchFamily="18" charset="0"/>
                <a:cs typeface="Calibri" panose="020F0502020204030204" pitchFamily="34" charset="0"/>
              </a:rPr>
              <a:t> не </a:t>
            </a:r>
            <a:r>
              <a:rPr lang="en-UA" sz="2800" b="1" dirty="0">
                <a:effectLst/>
                <a:latin typeface="Calibri" panose="020F0502020204030204" pitchFamily="34" charset="0"/>
                <a:ea typeface="Times New Roman" panose="02020603050405020304" pitchFamily="18" charset="0"/>
                <a:cs typeface="Calibri" panose="020F0502020204030204" pitchFamily="34" charset="0"/>
              </a:rPr>
              <a:t>сообразуйтесь</a:t>
            </a:r>
            <a:r>
              <a:rPr lang="en-UA" sz="2800" dirty="0">
                <a:effectLst/>
                <a:latin typeface="Calibri" panose="020F0502020204030204" pitchFamily="34" charset="0"/>
                <a:ea typeface="Times New Roman" panose="02020603050405020304" pitchFamily="18" charset="0"/>
                <a:cs typeface="Calibri" panose="020F0502020204030204" pitchFamily="34" charset="0"/>
              </a:rPr>
              <a:t> с веком сим, но </a:t>
            </a:r>
            <a:r>
              <a:rPr lang="en-UA" sz="2800" b="1" dirty="0">
                <a:effectLst/>
                <a:latin typeface="Calibri" panose="020F0502020204030204" pitchFamily="34" charset="0"/>
                <a:ea typeface="Times New Roman" panose="02020603050405020304" pitchFamily="18" charset="0"/>
                <a:cs typeface="Calibri" panose="020F0502020204030204" pitchFamily="34" charset="0"/>
              </a:rPr>
              <a:t>преобразуйтесь</a:t>
            </a:r>
            <a:r>
              <a:rPr lang="en-UA" sz="2800" dirty="0">
                <a:effectLst/>
                <a:latin typeface="Calibri" panose="020F0502020204030204" pitchFamily="34" charset="0"/>
                <a:ea typeface="Times New Roman" panose="02020603050405020304" pitchFamily="18" charset="0"/>
                <a:cs typeface="Calibri" panose="020F0502020204030204" pitchFamily="34" charset="0"/>
              </a:rPr>
              <a:t> обновлением ума вашего, чтобы вам познавать, что́ есть воля Божия, благая, угодная и совершенная.</a:t>
            </a:r>
            <a:r>
              <a:rPr lang="uk-UA" sz="280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lgn="ctr">
              <a:buNone/>
            </a:pPr>
            <a:r>
              <a:rPr lang="uk-UA" sz="2800" dirty="0">
                <a:effectLst/>
                <a:latin typeface="Calibri" panose="020F0502020204030204" pitchFamily="34" charset="0"/>
                <a:ea typeface="Times New Roman" panose="02020603050405020304" pitchFamily="18" charset="0"/>
                <a:cs typeface="Calibri" panose="020F0502020204030204" pitchFamily="34" charset="0"/>
              </a:rPr>
              <a:t>(Римлянам 12:2)</a:t>
            </a:r>
            <a:endParaRPr lang="en-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70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9995647" y="195933"/>
            <a:ext cx="2124516" cy="738746"/>
          </a:xfrm>
        </p:spPr>
        <p:txBody>
          <a:bodyPr rtlCol="0"/>
          <a:lstStyle/>
          <a:p>
            <a:pPr algn="ctr" rtl="0">
              <a:lnSpc>
                <a:spcPct val="100000"/>
              </a:lnSpc>
            </a:pPr>
            <a:r>
              <a:rPr lang="uk-UA" sz="2400" dirty="0">
                <a:solidFill>
                  <a:schemeClr val="tx1"/>
                </a:solidFill>
              </a:rPr>
              <a:t>ПСАЛОМ  </a:t>
            </a:r>
            <a:br>
              <a:rPr lang="uk-UA" sz="2400" dirty="0">
                <a:solidFill>
                  <a:schemeClr val="tx1"/>
                </a:solidFill>
              </a:rPr>
            </a:br>
            <a:r>
              <a:rPr lang="en-GB" sz="2400" dirty="0">
                <a:solidFill>
                  <a:schemeClr val="tx1"/>
                </a:solidFill>
              </a:rPr>
              <a:t>1</a:t>
            </a:r>
            <a:r>
              <a:rPr lang="uk-UA" sz="2400" dirty="0">
                <a:solidFill>
                  <a:schemeClr val="tx1"/>
                </a:solidFill>
              </a:rPr>
              <a:t>:1-3</a:t>
            </a:r>
            <a:endParaRPr lang="en-GB" sz="2400" dirty="0">
              <a:solidFill>
                <a:schemeClr val="tx1"/>
              </a:solidFill>
            </a:endParaRP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en-GB" smtClean="0"/>
              <a:pPr rtl="0"/>
              <a:t>6</a:t>
            </a:fld>
            <a:endParaRPr lang="en-GB"/>
          </a:p>
        </p:txBody>
      </p:sp>
      <p:sp>
        <p:nvSpPr>
          <p:cNvPr id="6" name="TextBox 5">
            <a:extLst>
              <a:ext uri="{FF2B5EF4-FFF2-40B4-BE49-F238E27FC236}">
                <a16:creationId xmlns:a16="http://schemas.microsoft.com/office/drawing/2014/main" id="{87A5ED55-E636-655A-FEB9-6BC9A4D602A1}"/>
              </a:ext>
            </a:extLst>
          </p:cNvPr>
          <p:cNvSpPr txBox="1"/>
          <p:nvPr/>
        </p:nvSpPr>
        <p:spPr>
          <a:xfrm>
            <a:off x="349742" y="330403"/>
            <a:ext cx="8588188" cy="6001643"/>
          </a:xfrm>
          <a:prstGeom prst="rect">
            <a:avLst/>
          </a:prstGeom>
          <a:noFill/>
        </p:spPr>
        <p:txBody>
          <a:bodyPr wrap="square">
            <a:spAutoFit/>
          </a:bodyPr>
          <a:lstStyle/>
          <a:p>
            <a:pPr marL="457200"/>
            <a:r>
              <a:rPr lang="uk-UA" sz="3200" b="1" dirty="0">
                <a:solidFill>
                  <a:schemeClr val="bg1"/>
                </a:solidFill>
                <a:effectLst/>
                <a:latin typeface="Calibri" panose="020F0502020204030204" pitchFamily="34" charset="0"/>
                <a:ea typeface="Times New Roman" panose="02020603050405020304" pitchFamily="18" charset="0"/>
              </a:rPr>
              <a:t>Б</a:t>
            </a:r>
            <a:r>
              <a:rPr lang="en-UA" sz="3200" b="1" dirty="0">
                <a:solidFill>
                  <a:schemeClr val="bg1"/>
                </a:solidFill>
                <a:effectLst/>
                <a:latin typeface="Calibri" panose="020F0502020204030204" pitchFamily="34" charset="0"/>
                <a:ea typeface="Times New Roman" panose="02020603050405020304" pitchFamily="18" charset="0"/>
              </a:rPr>
              <a:t>лажен муж,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що за радою несправедливих не ходить,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і не стоїть на дорозі грішних,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і не сидить на сидінні злоріків,</a:t>
            </a:r>
            <a:br>
              <a:rPr lang="en-UA" sz="3200" b="1" dirty="0">
                <a:solidFill>
                  <a:schemeClr val="bg1"/>
                </a:solidFill>
                <a:effectLst/>
                <a:latin typeface="Calibri" panose="020F0502020204030204" pitchFamily="34" charset="0"/>
                <a:ea typeface="Times New Roman" panose="02020603050405020304" pitchFamily="18" charset="0"/>
              </a:rPr>
            </a:br>
            <a:r>
              <a:rPr lang="en-UA" sz="3200" b="1" i="1" baseline="30000" dirty="0">
                <a:solidFill>
                  <a:schemeClr val="bg1"/>
                </a:solidFill>
                <a:effectLst/>
                <a:latin typeface="Calibri" panose="020F0502020204030204" pitchFamily="34" charset="0"/>
                <a:ea typeface="Times New Roman" panose="02020603050405020304" pitchFamily="18" charset="0"/>
              </a:rPr>
              <a:t>2 </a:t>
            </a:r>
            <a:r>
              <a:rPr lang="en-UA" sz="3200" b="1" dirty="0">
                <a:solidFill>
                  <a:schemeClr val="bg1"/>
                </a:solidFill>
                <a:effectLst/>
                <a:latin typeface="Calibri" panose="020F0502020204030204" pitchFamily="34" charset="0"/>
                <a:ea typeface="Times New Roman" panose="02020603050405020304" pitchFamily="18" charset="0"/>
              </a:rPr>
              <a:t>та в Законі Господнім його насолода,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і про Закон Його вдень та вночі він роздумує!</a:t>
            </a:r>
            <a:br>
              <a:rPr lang="en-UA" sz="3200" b="1" dirty="0">
                <a:solidFill>
                  <a:schemeClr val="bg1"/>
                </a:solidFill>
                <a:effectLst/>
                <a:latin typeface="Calibri" panose="020F0502020204030204" pitchFamily="34" charset="0"/>
                <a:ea typeface="Times New Roman" panose="02020603050405020304" pitchFamily="18" charset="0"/>
              </a:rPr>
            </a:br>
            <a:r>
              <a:rPr lang="en-UA" sz="3200" b="1" i="1" baseline="30000" dirty="0">
                <a:solidFill>
                  <a:schemeClr val="bg1"/>
                </a:solidFill>
                <a:effectLst/>
                <a:latin typeface="Calibri" panose="020F0502020204030204" pitchFamily="34" charset="0"/>
                <a:ea typeface="Times New Roman" panose="02020603050405020304" pitchFamily="18" charset="0"/>
              </a:rPr>
              <a:t>3 </a:t>
            </a:r>
            <a:r>
              <a:rPr lang="en-UA" sz="3200" b="1" dirty="0">
                <a:solidFill>
                  <a:schemeClr val="bg1"/>
                </a:solidFill>
                <a:effectLst/>
                <a:latin typeface="Calibri" panose="020F0502020204030204" pitchFamily="34" charset="0"/>
                <a:ea typeface="Times New Roman" panose="02020603050405020304" pitchFamily="18" charset="0"/>
              </a:rPr>
              <a:t>І він буде, як дерево, над водним потоком посаджене,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що родить свій плід своєдчасно, і що листя </a:t>
            </a:r>
            <a:endParaRPr lang="en-UA" sz="3200" dirty="0">
              <a:solidFill>
                <a:schemeClr val="bg1"/>
              </a:solidFill>
              <a:effectLst/>
              <a:latin typeface="Times New Roman" panose="02020603050405020304" pitchFamily="18" charset="0"/>
              <a:ea typeface="Times New Roman" panose="02020603050405020304" pitchFamily="18" charset="0"/>
            </a:endParaRPr>
          </a:p>
          <a:p>
            <a:pPr marL="457200"/>
            <a:r>
              <a:rPr lang="en-UA" sz="3200" b="1" dirty="0">
                <a:solidFill>
                  <a:schemeClr val="bg1"/>
                </a:solidFill>
                <a:effectLst/>
                <a:latin typeface="Calibri" panose="020F0502020204030204" pitchFamily="34" charset="0"/>
                <a:ea typeface="Times New Roman" panose="02020603050405020304" pitchFamily="18" charset="0"/>
              </a:rPr>
              <a:t>не в'яне його, і все, що він чинить, щаститься йому!</a:t>
            </a:r>
            <a:endParaRPr lang="en-UA"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008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algn="ctr" rtl="0"/>
            <a:r>
              <a:rPr lang="uk-UA" dirty="0"/>
              <a:t>Спектр впливу</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174523" y="4650539"/>
            <a:ext cx="2608105" cy="1192038"/>
          </a:xfrm>
        </p:spPr>
        <p:txBody>
          <a:bodyPr rtlCol="0"/>
          <a:lstStyle/>
          <a:p>
            <a:pPr algn="ctr" rtl="0"/>
            <a:endParaRPr lang="en-GB" dirty="0"/>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en-GB" smtClean="0"/>
              <a:pPr rtl="0"/>
              <a:t>7</a:t>
            </a:fld>
            <a:endParaRPr lang="en-GB"/>
          </a:p>
        </p:txBody>
      </p:sp>
      <p:cxnSp>
        <p:nvCxnSpPr>
          <p:cNvPr id="7" name="Straight Connector 6">
            <a:extLst>
              <a:ext uri="{FF2B5EF4-FFF2-40B4-BE49-F238E27FC236}">
                <a16:creationId xmlns:a16="http://schemas.microsoft.com/office/drawing/2014/main" id="{9F849083-9FE8-BEC0-EFD4-3C6CD8D1A158}"/>
              </a:ext>
            </a:extLst>
          </p:cNvPr>
          <p:cNvCxnSpPr/>
          <p:nvPr/>
        </p:nvCxnSpPr>
        <p:spPr>
          <a:xfrm>
            <a:off x="1062707" y="1038347"/>
            <a:ext cx="770068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E2C1160-C97F-B50C-E63E-165CE70238A4}"/>
              </a:ext>
            </a:extLst>
          </p:cNvPr>
          <p:cNvSpPr txBox="1"/>
          <p:nvPr/>
        </p:nvSpPr>
        <p:spPr>
          <a:xfrm>
            <a:off x="1062707" y="1038348"/>
            <a:ext cx="2335695" cy="954107"/>
          </a:xfrm>
          <a:prstGeom prst="rect">
            <a:avLst/>
          </a:prstGeom>
          <a:noFill/>
        </p:spPr>
        <p:txBody>
          <a:bodyPr wrap="square" rtlCol="0">
            <a:spAutoFit/>
          </a:bodyPr>
          <a:lstStyle/>
          <a:p>
            <a:r>
              <a:rPr lang="uk-UA" sz="2800" dirty="0">
                <a:solidFill>
                  <a:schemeClr val="bg1"/>
                </a:solidFill>
              </a:rPr>
              <a:t>Гріховне суспільство</a:t>
            </a:r>
            <a:endParaRPr lang="en-UA" sz="2800" dirty="0">
              <a:solidFill>
                <a:schemeClr val="bg1"/>
              </a:solidFill>
            </a:endParaRPr>
          </a:p>
        </p:txBody>
      </p:sp>
      <p:sp>
        <p:nvSpPr>
          <p:cNvPr id="10" name="TextBox 9">
            <a:extLst>
              <a:ext uri="{FF2B5EF4-FFF2-40B4-BE49-F238E27FC236}">
                <a16:creationId xmlns:a16="http://schemas.microsoft.com/office/drawing/2014/main" id="{D860F006-B208-3B49-8987-8B9CC79DA40F}"/>
              </a:ext>
            </a:extLst>
          </p:cNvPr>
          <p:cNvSpPr txBox="1"/>
          <p:nvPr/>
        </p:nvSpPr>
        <p:spPr>
          <a:xfrm>
            <a:off x="7085240" y="1054522"/>
            <a:ext cx="1678149" cy="954107"/>
          </a:xfrm>
          <a:prstGeom prst="rect">
            <a:avLst/>
          </a:prstGeom>
          <a:noFill/>
        </p:spPr>
        <p:txBody>
          <a:bodyPr wrap="square" rtlCol="0">
            <a:spAutoFit/>
          </a:bodyPr>
          <a:lstStyle/>
          <a:p>
            <a:pPr algn="r"/>
            <a:r>
              <a:rPr lang="uk-UA" sz="2800" dirty="0">
                <a:solidFill>
                  <a:schemeClr val="bg1"/>
                </a:solidFill>
              </a:rPr>
              <a:t>Слово Боже</a:t>
            </a:r>
            <a:endParaRPr lang="en-UA" sz="2800" dirty="0">
              <a:solidFill>
                <a:schemeClr val="bg1"/>
              </a:solidFill>
            </a:endParaRPr>
          </a:p>
        </p:txBody>
      </p:sp>
      <p:sp>
        <p:nvSpPr>
          <p:cNvPr id="12" name="TextBox 11">
            <a:extLst>
              <a:ext uri="{FF2B5EF4-FFF2-40B4-BE49-F238E27FC236}">
                <a16:creationId xmlns:a16="http://schemas.microsoft.com/office/drawing/2014/main" id="{D9A1F2D6-9BF1-6740-7937-55C48D8787DF}"/>
              </a:ext>
            </a:extLst>
          </p:cNvPr>
          <p:cNvSpPr txBox="1"/>
          <p:nvPr/>
        </p:nvSpPr>
        <p:spPr>
          <a:xfrm>
            <a:off x="1025145" y="2573765"/>
            <a:ext cx="7775805" cy="1815882"/>
          </a:xfrm>
          <a:prstGeom prst="rect">
            <a:avLst/>
          </a:prstGeom>
          <a:noFill/>
        </p:spPr>
        <p:txBody>
          <a:bodyPr wrap="square">
            <a:spAutoFit/>
          </a:bodyPr>
          <a:lstStyle/>
          <a:p>
            <a:pPr algn="just"/>
            <a:r>
              <a:rPr lang="uk-UA" sz="2800" b="1" dirty="0">
                <a:solidFill>
                  <a:schemeClr val="bg1"/>
                </a:solidFill>
                <a:effectLst/>
                <a:latin typeface="Calibri" panose="020F0502020204030204" pitchFamily="34" charset="0"/>
                <a:ea typeface="Calibri" panose="020F0502020204030204" pitchFamily="34" charset="0"/>
              </a:rPr>
              <a:t>Наше знаходження визначається </a:t>
            </a:r>
            <a:r>
              <a:rPr lang="en-UA" sz="2800" b="1" dirty="0">
                <a:solidFill>
                  <a:schemeClr val="bg1"/>
                </a:solidFill>
                <a:effectLst/>
                <a:latin typeface="Calibri" panose="020F0502020204030204" pitchFamily="34" charset="0"/>
                <a:ea typeface="Calibri" panose="020F0502020204030204" pitchFamily="34" charset="0"/>
              </a:rPr>
              <a:t>за нашим відношенням до Божого Слова та за кількістю часу, яку ми витрачаємо, розмірковуючи про нього</a:t>
            </a:r>
            <a:r>
              <a:rPr lang="en-UA" sz="2800" dirty="0">
                <a:solidFill>
                  <a:schemeClr val="bg1"/>
                </a:solidFill>
                <a:effectLst/>
                <a:latin typeface="Calibri" panose="020F0502020204030204" pitchFamily="34" charset="0"/>
                <a:ea typeface="Calibri" panose="020F0502020204030204" pitchFamily="34" charset="0"/>
              </a:rPr>
              <a:t>. </a:t>
            </a:r>
            <a:endParaRPr lang="en-UA" sz="2800" dirty="0">
              <a:solidFill>
                <a:schemeClr val="bg1"/>
              </a:solidFill>
            </a:endParaRPr>
          </a:p>
        </p:txBody>
      </p:sp>
    </p:spTree>
    <p:extLst>
      <p:ext uri="{BB962C8B-B14F-4D97-AF65-F5344CB8AC3E}">
        <p14:creationId xmlns:p14="http://schemas.microsoft.com/office/powerpoint/2010/main" val="3717151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188260" y="432000"/>
            <a:ext cx="11152094" cy="432000"/>
          </a:xfrm>
        </p:spPr>
        <p:txBody>
          <a:bodyPr rtlCol="0"/>
          <a:lstStyle/>
          <a:p>
            <a:pPr algn="ctr" rtl="0"/>
            <a:r>
              <a:rPr lang="uk-UA" dirty="0"/>
              <a:t>БЕЗПЕРЕРВНИЙ ВПЛИВ</a:t>
            </a:r>
            <a:endParaRPr lang="en-GB" dirty="0"/>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1082781" y="1588148"/>
            <a:ext cx="9583271" cy="2938774"/>
          </a:xfrm>
        </p:spPr>
        <p:txBody>
          <a:bodyPr rtlCol="0"/>
          <a:lstStyle/>
          <a:p>
            <a:pPr marL="0" indent="0" algn="ctr">
              <a:buNone/>
            </a:pPr>
            <a:r>
              <a:rPr lang="en-UA" sz="3200" dirty="0">
                <a:solidFill>
                  <a:srgbClr val="222222"/>
                </a:solidFill>
                <a:effectLst/>
                <a:latin typeface="Calibri" panose="020F0502020204030204" pitchFamily="34" charset="0"/>
                <a:ea typeface="Calibri" panose="020F0502020204030204" pitchFamily="34" charset="0"/>
              </a:rPr>
              <a:t>Нехай книга цього Закону не відійде від твоїх уст, але будеш роздумувати про неї </a:t>
            </a:r>
            <a:r>
              <a:rPr lang="en-UA" sz="3200" b="1" dirty="0">
                <a:solidFill>
                  <a:srgbClr val="222222"/>
                </a:solidFill>
                <a:effectLst/>
                <a:latin typeface="Calibri" panose="020F0502020204030204" pitchFamily="34" charset="0"/>
                <a:ea typeface="Calibri" panose="020F0502020204030204" pitchFamily="34" charset="0"/>
              </a:rPr>
              <a:t>вдень та вночі</a:t>
            </a:r>
            <a:r>
              <a:rPr lang="en-UA" sz="3200" dirty="0">
                <a:solidFill>
                  <a:srgbClr val="222222"/>
                </a:solidFill>
                <a:effectLst/>
                <a:latin typeface="Calibri" panose="020F0502020204030204" pitchFamily="34" charset="0"/>
                <a:ea typeface="Calibri" panose="020F0502020204030204" pitchFamily="34" charset="0"/>
              </a:rPr>
              <a:t>, щоб додержувати чинити все, що написано в ній, бо тоді зробиш щасливими дороги свої, і тоді буде щастити тобі</a:t>
            </a:r>
            <a:endParaRPr lang="uk-UA" sz="3200" dirty="0">
              <a:solidFill>
                <a:srgbClr val="161616"/>
              </a:solidFill>
              <a:effectLst/>
              <a:latin typeface="Calibri" panose="020F0502020204030204" pitchFamily="34" charset="0"/>
              <a:ea typeface="Calibri" panose="020F0502020204030204" pitchFamily="34" charset="0"/>
            </a:endParaRPr>
          </a:p>
          <a:p>
            <a:pPr marL="0" indent="0" algn="ctr">
              <a:buNone/>
            </a:pPr>
            <a:r>
              <a:rPr lang="en-UA" sz="3200" dirty="0">
                <a:solidFill>
                  <a:srgbClr val="161616"/>
                </a:solidFill>
                <a:effectLst/>
                <a:latin typeface="Calibri" panose="020F0502020204030204" pitchFamily="34" charset="0"/>
                <a:ea typeface="Calibri" panose="020F0502020204030204" pitchFamily="34" charset="0"/>
              </a:rPr>
              <a:t>(</a:t>
            </a:r>
            <a:r>
              <a:rPr lang="uk-UA" sz="3200" dirty="0">
                <a:solidFill>
                  <a:srgbClr val="161616"/>
                </a:solidFill>
                <a:effectLst/>
                <a:latin typeface="Calibri" panose="020F0502020204030204" pitchFamily="34" charset="0"/>
                <a:ea typeface="Calibri" panose="020F0502020204030204" pitchFamily="34" charset="0"/>
              </a:rPr>
              <a:t>І</a:t>
            </a:r>
            <a:r>
              <a:rPr lang="en-UA" sz="3200" dirty="0">
                <a:solidFill>
                  <a:srgbClr val="161616"/>
                </a:solidFill>
                <a:effectLst/>
                <a:latin typeface="Calibri" panose="020F0502020204030204" pitchFamily="34" charset="0"/>
                <a:ea typeface="Calibri" panose="020F0502020204030204" pitchFamily="34" charset="0"/>
              </a:rPr>
              <a:t>сус Навин 1:8)</a:t>
            </a:r>
            <a:endParaRPr lang="en-UA" sz="3200" dirty="0">
              <a:effectLst/>
              <a:latin typeface="Times New Roman" panose="02020603050405020304" pitchFamily="18" charset="0"/>
              <a:ea typeface="Times New Roman" panose="02020603050405020304" pitchFamily="18" charset="0"/>
            </a:endParaRP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n-GB" smtClean="0"/>
              <a:pPr rtl="0"/>
              <a:t>8</a:t>
            </a:fld>
            <a:endParaRPr lang="en-GB"/>
          </a:p>
        </p:txBody>
      </p:sp>
    </p:spTree>
    <p:extLst>
      <p:ext uri="{BB962C8B-B14F-4D97-AF65-F5344CB8AC3E}">
        <p14:creationId xmlns:p14="http://schemas.microsoft.com/office/powerpoint/2010/main" val="1136687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unning track">
            <a:extLst>
              <a:ext uri="{FF2B5EF4-FFF2-40B4-BE49-F238E27FC236}">
                <a16:creationId xmlns:a16="http://schemas.microsoft.com/office/drawing/2014/main" id="{510AF14D-268D-4B93-96C4-26C9387AA4E2}"/>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bwMode="ltGray"/>
        <p:txBody>
          <a:bodyPr rtlCol="0"/>
          <a:lstStyle/>
          <a:p>
            <a:pPr rtl="0"/>
            <a:r>
              <a:rPr lang="uk-UA" dirty="0"/>
              <a:t>БЕЗПЕРЕРВНИЙ ВПЛИВ</a:t>
            </a:r>
            <a:endParaRPr lang="en-GB" dirty="0"/>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rtlCol="0"/>
          <a:lstStyle/>
          <a:p>
            <a:pPr rtl="0"/>
            <a:endParaRPr lang="en-GB"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rtlCol="0"/>
          <a:lstStyle/>
          <a:p>
            <a:pPr rtl="0"/>
            <a:fld id="{19B51A1E-902D-48AF-9020-955120F399B6}" type="slidenum">
              <a:rPr lang="en-GB" smtClean="0"/>
              <a:pPr rtl="0"/>
              <a:t>9</a:t>
            </a:fld>
            <a:endParaRPr lang="en-GB"/>
          </a:p>
        </p:txBody>
      </p:sp>
      <p:sp>
        <p:nvSpPr>
          <p:cNvPr id="6" name="TextBox 5">
            <a:extLst>
              <a:ext uri="{FF2B5EF4-FFF2-40B4-BE49-F238E27FC236}">
                <a16:creationId xmlns:a16="http://schemas.microsoft.com/office/drawing/2014/main" id="{1F3E5D7E-7EE8-44C2-84F1-FD52CB3041B4}"/>
              </a:ext>
            </a:extLst>
          </p:cNvPr>
          <p:cNvSpPr txBox="1"/>
          <p:nvPr/>
        </p:nvSpPr>
        <p:spPr>
          <a:xfrm>
            <a:off x="646043" y="713703"/>
            <a:ext cx="8567531" cy="3170099"/>
          </a:xfrm>
          <a:prstGeom prst="rect">
            <a:avLst/>
          </a:prstGeom>
          <a:noFill/>
        </p:spPr>
        <p:txBody>
          <a:bodyPr wrap="square" rtlCol="0">
            <a:spAutoFit/>
          </a:bodyPr>
          <a:lstStyle/>
          <a:p>
            <a:pPr algn="ctr"/>
            <a:r>
              <a:rPr lang="uk-UA" sz="4000" dirty="0">
                <a:solidFill>
                  <a:schemeClr val="bg1"/>
                </a:solidFill>
                <a:latin typeface="Calibri" panose="020F0502020204030204" pitchFamily="34" charset="0"/>
                <a:ea typeface="Calibri" panose="020F0502020204030204" pitchFamily="34" charset="0"/>
              </a:rPr>
              <a:t>Я</a:t>
            </a:r>
            <a:r>
              <a:rPr lang="en-UA" sz="4000" dirty="0">
                <a:solidFill>
                  <a:schemeClr val="bg1"/>
                </a:solidFill>
                <a:effectLst/>
                <a:latin typeface="Calibri" panose="020F0502020204030204" pitchFamily="34" charset="0"/>
                <a:ea typeface="Calibri" panose="020F0502020204030204" pitchFamily="34" charset="0"/>
              </a:rPr>
              <a:t>кщо ми не виявляємо активності в тому, щоб перебувати під впливом Божого Слова, то обов'язково потрапимо під вплив навколишнього гріховного суспільства. </a:t>
            </a:r>
            <a:endParaRPr lang="en-UA" sz="4000" dirty="0">
              <a:solidFill>
                <a:schemeClr val="bg1"/>
              </a:solidFill>
            </a:endParaRPr>
          </a:p>
        </p:txBody>
      </p:sp>
    </p:spTree>
    <p:extLst>
      <p:ext uri="{BB962C8B-B14F-4D97-AF65-F5344CB8AC3E}">
        <p14:creationId xmlns:p14="http://schemas.microsoft.com/office/powerpoint/2010/main" val="211769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56_TF67328976" id="{8D41288C-A143-4C55-A19F-9A38F7741759}" vid="{98B99BFD-3B7E-4AE0-80A8-38C1178D3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CB1848-D3E0-4F10-B640-720BE758B85B}">
  <ds:schemaRefs>
    <ds:schemaRef ds:uri="http://schemas.microsoft.com/sharepoint/v3/contenttype/forms"/>
  </ds:schemaRefs>
</ds:datastoreItem>
</file>

<file path=customXml/itemProps3.xml><?xml version="1.0" encoding="utf-8"?>
<ds:datastoreItem xmlns:ds="http://schemas.openxmlformats.org/officeDocument/2006/customXml" ds:itemID="{E4934E25-8442-49E9-ABDF-3146C4145F3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303</TotalTime>
  <Words>709</Words>
  <Application>Microsoft Macintosh PowerPoint</Application>
  <PresentationFormat>Widescreen</PresentationFormat>
  <Paragraphs>75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Times New Roman</vt:lpstr>
      <vt:lpstr>Office Theme</vt:lpstr>
      <vt:lpstr>PowerPoint Presentation</vt:lpstr>
      <vt:lpstr>ПЕРЕКОНАННЯ</vt:lpstr>
      <vt:lpstr>Чи є абсолютна істина?</vt:lpstr>
      <vt:lpstr>PowerPoint Presentation</vt:lpstr>
      <vt:lpstr>БЕЗПЕРЕРВНИЙ ВПЛИВ</vt:lpstr>
      <vt:lpstr>ПСАЛОМ   1:1-3</vt:lpstr>
      <vt:lpstr>Спектр впливу</vt:lpstr>
      <vt:lpstr>БЕЗПЕРЕРВНИЙ ВПЛИВ</vt:lpstr>
      <vt:lpstr>БЕЗПЕРЕРВНИЙ ВПЛИВ</vt:lpstr>
      <vt:lpstr>ПЕРЕТВОРЮЙТЕСЯ</vt:lpstr>
      <vt:lpstr>Мартін лютер</vt:lpstr>
      <vt:lpstr>Мартін лютер</vt:lpstr>
      <vt:lpstr>Мартін Лютер</vt:lpstr>
      <vt:lpstr>Єзекіїля 33:31-32 </vt:lpstr>
      <vt:lpstr>Практичні питання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ПЕРЕКОНАННЯ</dc:title>
  <dc:creator>Oleksii Kuznietsov</dc:creator>
  <cp:lastModifiedBy>Oleksii Kuznietsov</cp:lastModifiedBy>
  <cp:revision>4</cp:revision>
  <dcterms:created xsi:type="dcterms:W3CDTF">2023-02-03T15:33:28Z</dcterms:created>
  <dcterms:modified xsi:type="dcterms:W3CDTF">2023-02-03T20:42:07Z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