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7" r:id="rId2"/>
    <p:sldId id="296" r:id="rId3"/>
    <p:sldId id="297" r:id="rId4"/>
    <p:sldId id="298" r:id="rId5"/>
    <p:sldId id="304" r:id="rId6"/>
    <p:sldId id="299" r:id="rId7"/>
    <p:sldId id="305" r:id="rId8"/>
    <p:sldId id="306" r:id="rId9"/>
    <p:sldId id="307" r:id="rId10"/>
    <p:sldId id="300" r:id="rId11"/>
    <p:sldId id="308" r:id="rId12"/>
    <p:sldId id="309" r:id="rId13"/>
    <p:sldId id="310" r:id="rId14"/>
    <p:sldId id="311" r:id="rId15"/>
    <p:sldId id="301" r:id="rId16"/>
    <p:sldId id="313" r:id="rId17"/>
    <p:sldId id="315" r:id="rId18"/>
    <p:sldId id="314" r:id="rId19"/>
    <p:sldId id="312" r:id="rId20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D219B3B2-8724-47D3-A546-095601314506}">
          <p14:sldIdLst>
            <p14:sldId id="257"/>
            <p14:sldId id="296"/>
            <p14:sldId id="297"/>
            <p14:sldId id="298"/>
            <p14:sldId id="304"/>
            <p14:sldId id="299"/>
            <p14:sldId id="305"/>
            <p14:sldId id="306"/>
            <p14:sldId id="307"/>
            <p14:sldId id="300"/>
            <p14:sldId id="308"/>
            <p14:sldId id="309"/>
            <p14:sldId id="310"/>
            <p14:sldId id="311"/>
            <p14:sldId id="301"/>
            <p14:sldId id="313"/>
            <p14:sldId id="315"/>
            <p14:sldId id="314"/>
            <p14:sldId id="31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8" d="100"/>
          <a:sy n="68" d="100"/>
        </p:scale>
        <p:origin x="6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FC659D-8AD4-458D-AC11-EDC595BD3EF5}" type="datetimeFigureOut">
              <a:rPr lang="ru-RU" smtClean="0"/>
              <a:t>01.08.2021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86AA3B-930B-4344-8C84-595D47C37A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1774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13E2-41D0-4E4E-B2C8-2BCF9BD9F3D0}" type="datetimeFigureOut">
              <a:rPr lang="uk-UA" smtClean="0"/>
              <a:t>01.08.2021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C2CD6-0E09-430E-9889-6B70E2210C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38412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13E2-41D0-4E4E-B2C8-2BCF9BD9F3D0}" type="datetimeFigureOut">
              <a:rPr lang="uk-UA" smtClean="0"/>
              <a:t>01.08.2021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C2CD6-0E09-430E-9889-6B70E2210C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56431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13E2-41D0-4E4E-B2C8-2BCF9BD9F3D0}" type="datetimeFigureOut">
              <a:rPr lang="uk-UA" smtClean="0"/>
              <a:t>01.08.2021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C2CD6-0E09-430E-9889-6B70E2210C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406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13E2-41D0-4E4E-B2C8-2BCF9BD9F3D0}" type="datetimeFigureOut">
              <a:rPr lang="uk-UA" smtClean="0"/>
              <a:t>01.08.2021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C2CD6-0E09-430E-9889-6B70E2210C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04496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13E2-41D0-4E4E-B2C8-2BCF9BD9F3D0}" type="datetimeFigureOut">
              <a:rPr lang="uk-UA" smtClean="0"/>
              <a:t>01.08.2021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C2CD6-0E09-430E-9889-6B70E2210C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88011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13E2-41D0-4E4E-B2C8-2BCF9BD9F3D0}" type="datetimeFigureOut">
              <a:rPr lang="uk-UA" smtClean="0"/>
              <a:t>01.08.2021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C2CD6-0E09-430E-9889-6B70E2210C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39367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13E2-41D0-4E4E-B2C8-2BCF9BD9F3D0}" type="datetimeFigureOut">
              <a:rPr lang="uk-UA" smtClean="0"/>
              <a:t>01.08.2021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C2CD6-0E09-430E-9889-6B70E2210C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43613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13E2-41D0-4E4E-B2C8-2BCF9BD9F3D0}" type="datetimeFigureOut">
              <a:rPr lang="uk-UA" smtClean="0"/>
              <a:t>01.08.2021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C2CD6-0E09-430E-9889-6B70E2210C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23599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13E2-41D0-4E4E-B2C8-2BCF9BD9F3D0}" type="datetimeFigureOut">
              <a:rPr lang="uk-UA" smtClean="0"/>
              <a:t>01.08.2021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C2CD6-0E09-430E-9889-6B70E2210C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62552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13E2-41D0-4E4E-B2C8-2BCF9BD9F3D0}" type="datetimeFigureOut">
              <a:rPr lang="uk-UA" smtClean="0"/>
              <a:t>01.08.2021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C2CD6-0E09-430E-9889-6B70E2210C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91042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13E2-41D0-4E4E-B2C8-2BCF9BD9F3D0}" type="datetimeFigureOut">
              <a:rPr lang="uk-UA" smtClean="0"/>
              <a:t>01.08.2021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C2CD6-0E09-430E-9889-6B70E2210C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7429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F613E2-41D0-4E4E-B2C8-2BCF9BD9F3D0}" type="datetimeFigureOut">
              <a:rPr lang="uk-UA" smtClean="0"/>
              <a:t>01.08.2021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BC2CD6-0E09-430E-9889-6B70E2210C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48175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3335" y="1047165"/>
            <a:ext cx="11565228" cy="3523016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 anchor="ctr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8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anose="020B0502040204020203" pitchFamily="34" charset="0"/>
              </a:rPr>
              <a:t> </a:t>
            </a:r>
            <a:r>
              <a:rPr lang="ru-RU" sz="4000" b="1" i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ДОСТИЧЬ САМЫХ ГЛУБОКИХ ОТНОШЕНИЙ В БОЖЬЕЙ СЕМЬЕ</a:t>
            </a:r>
            <a:endParaRPr lang="ru-RU" sz="4000" b="1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US" sz="7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295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0304" y="5460642"/>
            <a:ext cx="3992397" cy="1103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ДОСТИЧЬ САМЫХ ГЛУБОКИХ ОТНОШЕНИЙ В БОЖЬЕЙ СЕМЬЕ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sz="1600" dirty="0">
              <a:solidFill>
                <a:schemeClr val="bg1"/>
              </a:solidFill>
              <a:latin typeface="Bahnschrift SemiLight SemiConde" panose="020B0502040204020203" pitchFamily="34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8338" y="965645"/>
            <a:ext cx="10728101" cy="402328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b="1" i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Семья</a:t>
            </a:r>
            <a:r>
              <a:rPr lang="ru-RU" sz="3200" i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это основанная на </a:t>
            </a:r>
            <a:r>
              <a:rPr lang="ru-RU" sz="3200" i="1" u="sng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браке и родственных отношениях</a:t>
            </a:r>
            <a:r>
              <a:rPr lang="ru-RU" sz="3200" i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i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группа людей</a:t>
            </a:r>
            <a:r>
              <a:rPr lang="ru-RU" sz="3200" i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(родители и их дети) связанная духовной, психической и эмоциональной близостью, </a:t>
            </a:r>
            <a:r>
              <a:rPr lang="ru-RU" sz="3200" i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взаимной помощью, моральной и правовой ответственностью</a:t>
            </a:r>
            <a:r>
              <a:rPr lang="ru-RU" sz="3200" i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призванная защищать интересы и здоровье её членов, создавать условия для воспроизводства, сохранения и развития личности. </a:t>
            </a:r>
            <a:endParaRPr lang="ru-RU" sz="32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1236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0304" y="5460642"/>
            <a:ext cx="3992397" cy="1103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ДОСТИЧЬ САМЫХ ГЛУБОКИХ ОТНОШЕНИЙ В БОЖЬЕЙ СЕМЬЕ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sz="1600" dirty="0">
              <a:solidFill>
                <a:schemeClr val="bg1"/>
              </a:solidFill>
              <a:latin typeface="Bahnschrift SemiLight SemiConde" panose="020B0502040204020203" pitchFamily="34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8283" y="1149937"/>
            <a:ext cx="10437548" cy="429810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4000" b="1" i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Клуб</a:t>
            </a:r>
            <a:r>
              <a:rPr lang="ru-RU" sz="4000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это добровольная общественная организация, объединяющая людей для общения на основе сходства, близости интересов, общности занятий или для совместного времяпрепровождения, отдыха, развлечений.</a:t>
            </a:r>
            <a:endParaRPr lang="ru-RU" sz="4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600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0304" y="5460642"/>
            <a:ext cx="3992397" cy="1103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ДОСТИЧЬ САМЫХ ГЛУБОКИХ ОТНОШЕНИЙ В БОЖЬЕЙ СЕМЬЕ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sz="1600" dirty="0">
              <a:solidFill>
                <a:schemeClr val="bg1"/>
              </a:solidFill>
              <a:latin typeface="Bahnschrift SemiLight SemiConde" panose="020B0502040204020203" pitchFamily="34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8283" y="1357111"/>
            <a:ext cx="10437548" cy="38837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indent="449580" algn="ctr">
              <a:lnSpc>
                <a:spcPct val="115000"/>
              </a:lnSpc>
              <a:spcAft>
                <a:spcPts val="1000"/>
              </a:spcAft>
            </a:pPr>
            <a:r>
              <a:rPr lang="ru-RU" sz="5400" b="1" i="1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5400" b="1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Потому что и Освящающий, и освящаемые, все - от Одного. Поэтому 	Он не стыдится называть их 					братьями</a:t>
            </a:r>
            <a:r>
              <a:rPr lang="ru-RU" sz="5400" b="1" i="1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…» 	</a:t>
            </a:r>
            <a:r>
              <a:rPr lang="ru-RU" sz="32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Евр.2:11-12</a:t>
            </a:r>
            <a:r>
              <a:rPr lang="ru-RU" sz="3200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5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868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3335" y="1047165"/>
            <a:ext cx="11565228" cy="3523016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 anchor="ctr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8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anose="020B0502040204020203" pitchFamily="34" charset="0"/>
              </a:rPr>
              <a:t> </a:t>
            </a:r>
            <a:r>
              <a:rPr lang="ru-RU" sz="4000" b="1" i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ДОСТИЧЬ САМЫХ ГЛУБОКИХ ОТНОШЕНИЙ В БОЖЬЕЙ СЕМЬЕ</a:t>
            </a:r>
            <a:endParaRPr lang="ru-RU" sz="4000" b="1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US" sz="7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5890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0304" y="5460642"/>
            <a:ext cx="3992397" cy="1103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ДОСТИЧЬ САМЫХ ГЛУБОКИХ ОТНОШЕНИЙ В БОЖЬЕЙ СЕМЬЕ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sz="1600" dirty="0">
              <a:solidFill>
                <a:schemeClr val="bg1"/>
              </a:solidFill>
              <a:latin typeface="Bahnschrift SemiLight SemiConde" panose="020B0502040204020203" pitchFamily="34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3639" y="2786656"/>
            <a:ext cx="11230378" cy="9918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1000"/>
              </a:spcAft>
            </a:pPr>
            <a:r>
              <a:rPr lang="ru-RU" sz="5400" b="1" i="1" u="sng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Первый шаг – членство в церкви</a:t>
            </a:r>
            <a:r>
              <a:rPr lang="ru-RU" sz="5400" i="1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sz="5400" dirty="0">
              <a:solidFill>
                <a:schemeClr val="accent1">
                  <a:lumMod val="40000"/>
                  <a:lumOff val="6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5395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0304" y="5460642"/>
            <a:ext cx="3992397" cy="1103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ДОСТИЧЬ САМЫХ ГЛУБОКИХ ОТНОШЕНИЙ В БОЖЬЕЙ СЕМЬЕ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sz="1600" dirty="0">
              <a:solidFill>
                <a:schemeClr val="bg1"/>
              </a:solidFill>
              <a:latin typeface="Bahnschrift SemiLight SemiConde" panose="020B0502040204020203" pitchFamily="34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3639" y="1309497"/>
            <a:ext cx="11230378" cy="394620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1000"/>
              </a:spcAft>
            </a:pPr>
            <a:r>
              <a:rPr lang="ru-RU" sz="5400" b="1" i="1" u="sng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Первый шаг – членство в церкви</a:t>
            </a:r>
            <a:r>
              <a:rPr lang="ru-RU" sz="5400" i="1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indent="449580" algn="ctr">
              <a:spcAft>
                <a:spcPts val="1000"/>
              </a:spcAft>
            </a:pPr>
            <a:r>
              <a:rPr lang="ru-RU" sz="6000" b="1" i="1" dirty="0">
                <a:solidFill>
                  <a:srgbClr val="FFFF00"/>
                </a:solidFill>
              </a:rPr>
              <a:t>«Вы уже не чужие и не пришельцы, но сограждане святым и свои Богу”. </a:t>
            </a:r>
            <a:r>
              <a:rPr lang="ru-RU" sz="3600" b="1" i="1" dirty="0">
                <a:solidFill>
                  <a:schemeClr val="bg1"/>
                </a:solidFill>
              </a:rPr>
              <a:t>Еф.2:19 </a:t>
            </a:r>
            <a:endParaRPr lang="ru-RU" sz="60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75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0304" y="5460642"/>
            <a:ext cx="3992397" cy="1103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ДОСТИЧЬ САМЫХ ГЛУБОКИХ ОТНОШЕНИЙ В БОЖЬЕЙ СЕМЬЕ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sz="1600" dirty="0">
              <a:solidFill>
                <a:schemeClr val="bg1"/>
              </a:solidFill>
              <a:latin typeface="Bahnschrift SemiLight SemiConde" panose="020B0502040204020203" pitchFamily="34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3639" y="1447999"/>
            <a:ext cx="11230378" cy="36692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1000"/>
              </a:spcAft>
            </a:pPr>
            <a:r>
              <a:rPr lang="ru-RU" sz="5400" b="1" i="1" u="sng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Первый шаг – членство в церкви</a:t>
            </a:r>
            <a:r>
              <a:rPr lang="ru-RU" sz="5400" i="1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indent="449580" algn="ctr">
              <a:spcAft>
                <a:spcPts val="1000"/>
              </a:spcAft>
            </a:pPr>
            <a:r>
              <a:rPr lang="ru-RU" sz="5400" b="1" i="1" dirty="0">
                <a:solidFill>
                  <a:srgbClr val="FFFF00"/>
                </a:solidFill>
              </a:rPr>
              <a:t>«мы, многие, составляем одно тело во Христе, а порознь один для 		другого члены”.</a:t>
            </a:r>
            <a:r>
              <a:rPr lang="ru-RU" sz="3600" b="1" i="1" dirty="0">
                <a:solidFill>
                  <a:schemeClr val="bg1"/>
                </a:solidFill>
              </a:rPr>
              <a:t> Рим.12:5</a:t>
            </a:r>
            <a:r>
              <a:rPr lang="ru-RU" sz="5400" b="1" i="1" dirty="0">
                <a:solidFill>
                  <a:srgbClr val="FFFF00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7415356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0304" y="5460642"/>
            <a:ext cx="3992397" cy="1103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ДОСТИЧЬ САМЫХ ГЛУБОКИХ ОТНОШЕНИЙ В БОЖЬЕЙ СЕМЬЕ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sz="1600" dirty="0">
              <a:solidFill>
                <a:schemeClr val="bg1"/>
              </a:solidFill>
              <a:latin typeface="Bahnschrift SemiLight SemiConde" panose="020B0502040204020203" pitchFamily="34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3639" y="1171003"/>
            <a:ext cx="11230378" cy="42232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1000"/>
              </a:spcAft>
            </a:pPr>
            <a:r>
              <a:rPr lang="ru-RU" sz="5400" b="1" i="1" u="sng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Первый шаг – членство в церкви</a:t>
            </a:r>
            <a:r>
              <a:rPr lang="ru-RU" sz="5400" i="1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indent="449580" algn="ctr">
              <a:spcAft>
                <a:spcPts val="1000"/>
              </a:spcAft>
            </a:pPr>
            <a:r>
              <a:rPr lang="ru-RU" sz="6600" b="1" i="1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«И мы имеем от Него такую заповедь, чтобы любящий Бога любил и своего брата”.</a:t>
            </a:r>
            <a:r>
              <a:rPr lang="ru-RU" sz="6600" b="1" i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1Иоан.4:21 </a:t>
            </a:r>
            <a:endParaRPr lang="ru-RU" sz="60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204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0304" y="5460642"/>
            <a:ext cx="3992397" cy="1103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ДОСТИЧЬ САМЫХ ГЛУБОКИХ ОТНОШЕНИЙ В БОЖЬЕЙ СЕМЬЕ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sz="1600" dirty="0">
              <a:solidFill>
                <a:schemeClr val="bg1"/>
              </a:solidFill>
              <a:latin typeface="Bahnschrift SemiLight SemiConde" panose="020B0502040204020203" pitchFamily="34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8283" y="2698821"/>
            <a:ext cx="10437548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1143000" indent="-1143000" algn="ctr">
              <a:buAutoNum type="arabicPeriod"/>
            </a:pPr>
            <a:endParaRPr lang="ru-RU" sz="72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Обручальные кольца - виды и особенности">
            <a:extLst>
              <a:ext uri="{FF2B5EF4-FFF2-40B4-BE49-F238E27FC236}">
                <a16:creationId xmlns:a16="http://schemas.microsoft.com/office/drawing/2014/main" id="{C1146484-A0D4-4760-BFF1-AC380A5E93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466" y="293466"/>
            <a:ext cx="5612034" cy="52773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292916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0304" y="5460642"/>
            <a:ext cx="3992397" cy="1103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ДОСТИЧЬ САМЫХ ГЛУБОКИХ ОТНОШЕНИЙ В БОЖЬЕЙ СЕМЬЕ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sz="1600" dirty="0">
              <a:solidFill>
                <a:schemeClr val="bg1"/>
              </a:solidFill>
              <a:latin typeface="Bahnschrift SemiLight SemiConde" panose="020B0502040204020203" pitchFamily="34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3639" y="2636746"/>
            <a:ext cx="11230378" cy="129170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indent="449580" algn="ctr">
              <a:lnSpc>
                <a:spcPct val="115000"/>
              </a:lnSpc>
              <a:spcAft>
                <a:spcPts val="1000"/>
              </a:spcAft>
            </a:pPr>
            <a:r>
              <a:rPr lang="ru-RU" sz="7200" b="1" i="1" u="sng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Второй шаг – дружба</a:t>
            </a:r>
            <a:r>
              <a:rPr lang="ru-RU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17804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0304" y="5460642"/>
            <a:ext cx="3992397" cy="1103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ДОСТИЧЬ САМЫХ ГЛУБОКИХ ОТНОШЕНИЙ В БОЖЬЕЙ СЕМЬЕ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sz="1600" dirty="0">
              <a:solidFill>
                <a:schemeClr val="bg1"/>
              </a:solidFill>
              <a:latin typeface="Bahnschrift SemiLight SemiConde" panose="020B0502040204020203" pitchFamily="34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3639" y="1761540"/>
            <a:ext cx="11230378" cy="304211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indent="449580" algn="ctr">
              <a:lnSpc>
                <a:spcPct val="115000"/>
              </a:lnSpc>
              <a:spcAft>
                <a:spcPts val="1000"/>
              </a:spcAft>
            </a:pPr>
            <a:r>
              <a:rPr lang="ru-RU" sz="4800" b="1" i="1" u="sng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Второй шаг – дружба </a:t>
            </a:r>
          </a:p>
          <a:p>
            <a:pPr indent="449580" algn="just">
              <a:lnSpc>
                <a:spcPct val="115000"/>
              </a:lnSpc>
              <a:spcAft>
                <a:spcPts val="1000"/>
              </a:spcAft>
            </a:pPr>
            <a:r>
              <a:rPr lang="ru-RU" sz="4000" b="1" i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первое</a:t>
            </a:r>
            <a:r>
              <a:rPr lang="ru-RU" sz="4000" i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встречаясь вместе; </a:t>
            </a:r>
            <a:endParaRPr lang="ru-RU" sz="40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1000"/>
              </a:spcAft>
            </a:pPr>
            <a:r>
              <a:rPr lang="ru-RU" sz="4000" b="1" i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второе</a:t>
            </a:r>
            <a:r>
              <a:rPr lang="ru-RU" sz="4000" i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 разделяя что-то общее</a:t>
            </a:r>
            <a:r>
              <a:rPr lang="ru-RU" sz="2800" i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8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ctr">
              <a:lnSpc>
                <a:spcPct val="115000"/>
              </a:lnSpc>
              <a:spcAft>
                <a:spcPts val="1000"/>
              </a:spcAft>
            </a:pPr>
            <a:r>
              <a:rPr lang="ru-RU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5212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0304" y="5460642"/>
            <a:ext cx="3992397" cy="1103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ДОСТИЧЬ САМЫХ ГЛУБОКИХ ОТНОШЕНИЙ В БОЖЬЕЙ СЕМЬЕ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sz="1600" dirty="0">
              <a:solidFill>
                <a:schemeClr val="bg1"/>
              </a:solidFill>
              <a:latin typeface="Bahnschrift SemiLight SemiConde" panose="020B0502040204020203" pitchFamily="34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3639" y="708689"/>
            <a:ext cx="11230378" cy="514781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indent="449580" algn="ctr">
              <a:lnSpc>
                <a:spcPct val="115000"/>
              </a:lnSpc>
              <a:spcAft>
                <a:spcPts val="1000"/>
              </a:spcAft>
            </a:pPr>
            <a:r>
              <a:rPr lang="ru-RU" sz="4800" b="1" i="1" u="sng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Второй шаг – дружба </a:t>
            </a:r>
          </a:p>
          <a:p>
            <a:pPr indent="449580" algn="ctr">
              <a:lnSpc>
                <a:spcPct val="115000"/>
              </a:lnSpc>
              <a:spcAft>
                <a:spcPts val="1000"/>
              </a:spcAft>
            </a:pPr>
            <a:r>
              <a:rPr lang="ru-RU" sz="4000" i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</a:t>
            </a:r>
            <a:r>
              <a:rPr lang="ru-RU" sz="4000" i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азделяя что-то общее</a:t>
            </a:r>
            <a:r>
              <a:rPr lang="ru-RU" sz="2800" i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457200" indent="-457200" algn="ctr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ru-RU" sz="2800" i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опыт</a:t>
            </a:r>
          </a:p>
          <a:p>
            <a:pPr marL="457200" indent="-457200" algn="ctr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ru-RU" sz="2800" i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кров</a:t>
            </a:r>
          </a:p>
          <a:p>
            <a:pPr marL="914400" lvl="1" indent="-457200" algn="ctr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ru-RU" sz="2800" i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проблемы</a:t>
            </a:r>
          </a:p>
          <a:p>
            <a:pPr marL="457200" indent="-457200" algn="ctr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endParaRPr lang="ru-RU" sz="2800" i="1" dirty="0">
              <a:solidFill>
                <a:srgbClr val="00B0F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ctr">
              <a:lnSpc>
                <a:spcPct val="115000"/>
              </a:lnSpc>
              <a:spcAft>
                <a:spcPts val="1000"/>
              </a:spcAft>
            </a:pPr>
            <a:endParaRPr lang="ru-RU" sz="18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ctr">
              <a:lnSpc>
                <a:spcPct val="115000"/>
              </a:lnSpc>
              <a:spcAft>
                <a:spcPts val="1000"/>
              </a:spcAft>
            </a:pPr>
            <a:r>
              <a:rPr lang="ru-RU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4075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0304" y="5460642"/>
            <a:ext cx="3992397" cy="1103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ДОСТИЧЬ САМЫХ ГЛУБОКИХ ОТНОШЕНИЙ В БОЖЬЕЙ СЕМЬЕ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sz="1600" dirty="0">
              <a:solidFill>
                <a:schemeClr val="bg1"/>
              </a:solidFill>
              <a:latin typeface="Bahnschrift SemiLight SemiConde" panose="020B0502040204020203" pitchFamily="34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3639" y="2438394"/>
            <a:ext cx="11230378" cy="168841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indent="449580" algn="ctr">
              <a:lnSpc>
                <a:spcPct val="115000"/>
              </a:lnSpc>
              <a:spcAft>
                <a:spcPts val="1000"/>
              </a:spcAft>
            </a:pPr>
            <a:r>
              <a:rPr lang="ru-RU" sz="6600" b="1" i="1" u="sng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Третий шаг – партнёрство</a:t>
            </a:r>
            <a:r>
              <a:rPr lang="ru-RU" sz="1800" b="1" i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ctr">
              <a:lnSpc>
                <a:spcPct val="115000"/>
              </a:lnSpc>
              <a:spcAft>
                <a:spcPts val="1000"/>
              </a:spcAft>
            </a:pPr>
            <a:r>
              <a:rPr lang="ru-RU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5680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0304" y="5460642"/>
            <a:ext cx="3992397" cy="1103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ДОСТИЧЬ САМЫХ ГЛУБОКИХ ОТНОШЕНИЙ В БОЖЬЕЙ СЕМЬЕ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sz="1600" dirty="0">
              <a:solidFill>
                <a:schemeClr val="bg1"/>
              </a:solidFill>
              <a:latin typeface="Bahnschrift SemiLight SemiConde" panose="020B0502040204020203" pitchFamily="34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8283" y="790608"/>
            <a:ext cx="10437548" cy="501675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4000" b="1" i="1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Мать Тереза</a:t>
            </a:r>
          </a:p>
          <a:p>
            <a:pPr algn="ctr"/>
            <a:r>
              <a:rPr lang="ru-RU" sz="4000" i="1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Однажды её спросили: «Как можете Вы, ежедневно видя одни только смерти и болезни, выдерживать всё это и выполнять тяжелейшие обязанности своего служения?» Ответ её был таков: «</a:t>
            </a:r>
            <a:r>
              <a:rPr lang="ru-RU" sz="4000" i="1" u="sng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каждом, кого я купаю или перевязываю, я вижу лик Иисуса и делаю это для Него</a:t>
            </a:r>
            <a:r>
              <a:rPr lang="ru-RU" sz="4000" i="1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».</a:t>
            </a:r>
            <a:endParaRPr lang="ru-RU" sz="16600" b="1" dirty="0">
              <a:solidFill>
                <a:schemeClr val="accent4">
                  <a:lumMod val="40000"/>
                  <a:lumOff val="6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34955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0304" y="5460642"/>
            <a:ext cx="3992397" cy="1103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ДОСТИЧЬ САМЫХ ГЛУБОКИХ ОТНОШЕНИЙ В БОЖЬЕЙ СЕМЬЕ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sz="1600" dirty="0">
              <a:solidFill>
                <a:schemeClr val="bg1"/>
              </a:solidFill>
              <a:latin typeface="Bahnschrift SemiLight SemiConde" panose="020B0502040204020203" pitchFamily="34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3639" y="976203"/>
            <a:ext cx="11230378" cy="461280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indent="449580" algn="ctr">
              <a:lnSpc>
                <a:spcPct val="115000"/>
              </a:lnSpc>
              <a:spcAft>
                <a:spcPts val="1000"/>
              </a:spcAft>
            </a:pPr>
            <a:r>
              <a:rPr lang="ru-RU" sz="4400" b="1" i="1" u="sng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Третий шаг – партнёрство</a:t>
            </a:r>
          </a:p>
          <a:p>
            <a:pPr indent="449580" algn="ctr">
              <a:lnSpc>
                <a:spcPct val="115000"/>
              </a:lnSpc>
              <a:spcAft>
                <a:spcPts val="1000"/>
              </a:spcAft>
            </a:pPr>
            <a:r>
              <a:rPr lang="ru-RU" sz="6000" b="1" i="1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«так, как вы сделали это одному из этих братьев Моих меньших, то 	сделали Мне»	</a:t>
            </a:r>
            <a:r>
              <a:rPr lang="ru-RU" sz="3600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Мф.25:40 </a:t>
            </a:r>
            <a:endParaRPr lang="ru-RU" sz="6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ctr">
              <a:lnSpc>
                <a:spcPct val="115000"/>
              </a:lnSpc>
              <a:spcAft>
                <a:spcPts val="1000"/>
              </a:spcAft>
            </a:pPr>
            <a:r>
              <a:rPr lang="ru-RU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19833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0304" y="5460642"/>
            <a:ext cx="3992397" cy="1103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ДОСТИЧЬ САМЫХ ГЛУБОКИХ ОТНОШЕНИЙ В БОЖЬЕЙ СЕМЬЕ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sz="1600" dirty="0">
              <a:solidFill>
                <a:schemeClr val="bg1"/>
              </a:solidFill>
              <a:latin typeface="Bahnschrift SemiLight SemiConde" panose="020B0502040204020203" pitchFamily="34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3639" y="2268094"/>
            <a:ext cx="11230378" cy="202901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indent="449580" algn="ctr">
              <a:lnSpc>
                <a:spcPct val="115000"/>
              </a:lnSpc>
              <a:spcAft>
                <a:spcPts val="1000"/>
              </a:spcAft>
            </a:pPr>
            <a:r>
              <a:rPr lang="ru-RU" sz="6000" b="1" i="1" u="sng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четвёртый шаг - родство.</a:t>
            </a:r>
            <a:r>
              <a:rPr lang="ru-RU" sz="6000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6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i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ctr">
              <a:lnSpc>
                <a:spcPct val="115000"/>
              </a:lnSpc>
              <a:spcAft>
                <a:spcPts val="1000"/>
              </a:spcAft>
            </a:pPr>
            <a:r>
              <a:rPr lang="ru-RU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35632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0304" y="5460642"/>
            <a:ext cx="3992397" cy="1103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ДОСТИЧЬ САМЫХ ГЛУБОКИХ ОТНОШЕНИЙ В БОЖЬЕЙ СЕМЬЕ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sz="1600" dirty="0">
              <a:solidFill>
                <a:schemeClr val="bg1"/>
              </a:solidFill>
              <a:latin typeface="Bahnschrift SemiLight SemiConde" panose="020B0502040204020203" pitchFamily="34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3639" y="1513789"/>
            <a:ext cx="11230378" cy="353763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indent="449580" algn="ctr">
              <a:lnSpc>
                <a:spcPct val="115000"/>
              </a:lnSpc>
              <a:spcAft>
                <a:spcPts val="1000"/>
              </a:spcAft>
            </a:pPr>
            <a:r>
              <a:rPr lang="ru-RU" sz="4400" b="1" i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</a:t>
            </a:r>
            <a:r>
              <a:rPr lang="ru-RU" sz="4400" b="1" i="1" u="sng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етвёртый шаг - родство.</a:t>
            </a:r>
            <a:r>
              <a:rPr lang="ru-RU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indent="449580" algn="ctr">
              <a:lnSpc>
                <a:spcPct val="115000"/>
              </a:lnSpc>
              <a:spcAft>
                <a:spcPts val="1000"/>
              </a:spcAft>
            </a:pPr>
            <a:r>
              <a:rPr lang="ru-RU" sz="5400" b="1" i="1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«…будьте братолюбивы друг к другу»</a:t>
            </a:r>
            <a:r>
              <a:rPr lang="ru-RU" sz="5400" i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3200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Рим.12:10 </a:t>
            </a:r>
            <a:r>
              <a:rPr lang="ru-RU" sz="4000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6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i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ctr">
              <a:lnSpc>
                <a:spcPct val="115000"/>
              </a:lnSpc>
              <a:spcAft>
                <a:spcPts val="1000"/>
              </a:spcAft>
            </a:pPr>
            <a:r>
              <a:rPr lang="ru-RU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6337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0304" y="5460642"/>
            <a:ext cx="3992397" cy="1103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ДОСТИЧЬ САМЫХ ГЛУБОКИХ ОТНОШЕНИЙ В БОЖЬЕЙ СЕМЬЕ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sz="1600" dirty="0">
              <a:solidFill>
                <a:schemeClr val="bg1"/>
              </a:solidFill>
              <a:latin typeface="Bahnschrift SemiLight SemiConde" panose="020B0502040204020203" pitchFamily="34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3639" y="1323477"/>
            <a:ext cx="11230378" cy="39182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3200" b="1" i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 уже выбрали церковь или вы всё ещё в поиске? </a:t>
            </a:r>
            <a:endParaRPr lang="ru-RU" sz="3200" b="1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3200" b="1" i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Учитесь ли вы делиться в малой группе? </a:t>
            </a:r>
            <a:endParaRPr lang="ru-RU" sz="3200" b="1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3200" b="1" i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Выполняете ли вы часть обязанностей в церкви, развивая партнёрство?</a:t>
            </a:r>
            <a:endParaRPr lang="ru-RU" sz="3200" b="1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ru-RU" sz="3200" b="1" i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Есть ли другие верующие, которые знают, что вы поддержите их в их бедах и несчастьях? </a:t>
            </a:r>
            <a:endParaRPr lang="ru-RU" sz="3200" b="1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ctr">
              <a:lnSpc>
                <a:spcPct val="115000"/>
              </a:lnSpc>
              <a:spcAft>
                <a:spcPts val="1000"/>
              </a:spcAft>
            </a:pPr>
            <a:r>
              <a:rPr lang="ru-RU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34980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3357</TotalTime>
  <Words>552</Words>
  <Application>Microsoft Office PowerPoint</Application>
  <PresentationFormat>Широкоэкранный</PresentationFormat>
  <Paragraphs>61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9" baseType="lpstr">
      <vt:lpstr>Arial</vt:lpstr>
      <vt:lpstr>Arial Black</vt:lpstr>
      <vt:lpstr>Bahnschrift Light SemiCondensed</vt:lpstr>
      <vt:lpstr>Bahnschrift SemiLight SemiConde</vt:lpstr>
      <vt:lpstr>Calibri</vt:lpstr>
      <vt:lpstr>Calibri Light</vt:lpstr>
      <vt:lpstr>Monotype Corsiva</vt:lpstr>
      <vt:lpstr>Symbol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Valera Popov</dc:creator>
  <cp:lastModifiedBy>Славик</cp:lastModifiedBy>
  <cp:revision>32</cp:revision>
  <dcterms:created xsi:type="dcterms:W3CDTF">2018-05-12T14:07:56Z</dcterms:created>
  <dcterms:modified xsi:type="dcterms:W3CDTF">2021-08-01T07:24:21Z</dcterms:modified>
</cp:coreProperties>
</file>