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gHjKn1LrjeUv+rdqgnPjVZDpr0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4267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3733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venir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venir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2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0" name="Google Shape;70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8" name="Google Shape;7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b="0" i="0" sz="5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9554" lvl="0" marL="457200" marR="0" rtl="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65645" lvl="1" marL="914400" marR="0" rtl="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31800" lvl="2" marL="13716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7954" lvl="3" marL="1828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7954" lvl="4" marL="22860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7954" lvl="5" marL="27432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7954" lvl="6" marL="32004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7954" lvl="7" marL="36576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7954" lvl="8" marL="4114800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b="0" i="0" sz="4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1" name="Google Shape;2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" name="Google Shape;23;p1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2819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type="ctrTitle"/>
          </p:nvPr>
        </p:nvSpPr>
        <p:spPr>
          <a:xfrm>
            <a:off x="3325090" y="785091"/>
            <a:ext cx="8866909" cy="27248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venir"/>
              <a:buNone/>
            </a:pPr>
            <a:r>
              <a:rPr lang="en-US"/>
              <a:t>Стародавня молитва для сучасності</a:t>
            </a:r>
            <a:br>
              <a:rPr lang="en-US"/>
            </a:br>
            <a:br>
              <a:rPr lang="en-US" sz="1800">
                <a:solidFill>
                  <a:srgbClr val="4A2A10"/>
                </a:solidFill>
              </a:rPr>
            </a:br>
            <a:r>
              <a:rPr lang="en-US" sz="3200">
                <a:solidFill>
                  <a:srgbClr val="4A2A10"/>
                </a:solidFill>
              </a:rPr>
              <a:t>(Від Матвія 6:10) </a:t>
            </a:r>
            <a:endParaRPr sz="3200">
              <a:solidFill>
                <a:srgbClr val="4A2A10"/>
              </a:solidFill>
            </a:endParaRPr>
          </a:p>
        </p:txBody>
      </p:sp>
      <p:sp>
        <p:nvSpPr>
          <p:cNvPr id="107" name="Google Shape;107;p3"/>
          <p:cNvSpPr txBox="1"/>
          <p:nvPr>
            <p:ph idx="1" type="subTitle"/>
          </p:nvPr>
        </p:nvSpPr>
        <p:spPr>
          <a:xfrm>
            <a:off x="3325090" y="3602037"/>
            <a:ext cx="8866910" cy="22815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/>
              <a:t>Церква Благодать, Чернівці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/>
              <a:t>Неділя, 8 Травня 2022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PASTOR GILBERTO (GIL) DIMAS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/>
          <p:nvPr>
            <p:ph type="title"/>
          </p:nvPr>
        </p:nvSpPr>
        <p:spPr>
          <a:xfrm>
            <a:off x="3454398" y="365125"/>
            <a:ext cx="78994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Псалом 45: 2-4 </a:t>
            </a:r>
            <a:endParaRPr/>
          </a:p>
        </p:txBody>
      </p:sp>
      <p:sp>
        <p:nvSpPr>
          <p:cNvPr id="113" name="Google Shape;113;p4"/>
          <p:cNvSpPr txBox="1"/>
          <p:nvPr>
            <p:ph idx="1" type="body"/>
          </p:nvPr>
        </p:nvSpPr>
        <p:spPr>
          <a:xfrm>
            <a:off x="3454399" y="1825625"/>
            <a:ext cx="8257309" cy="4002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aseline="30000" lang="en-US" sz="4500"/>
              <a:t>2. Бог для нас охорона та сила, допомога в недолях, що часто трапляються, 3. тому не лякаємось ми, як трясеться земля, і коли гори зсуваються в серце морів! 4. Шумлять і киплять Його води, через велич Його тремтять гори. Села.</a:t>
            </a:r>
            <a:endParaRPr sz="49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>
            <p:ph type="title"/>
          </p:nvPr>
        </p:nvSpPr>
        <p:spPr>
          <a:xfrm>
            <a:off x="3454398" y="365125"/>
            <a:ext cx="78994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До Галатів 6:9-10</a:t>
            </a:r>
            <a:endParaRPr/>
          </a:p>
        </p:txBody>
      </p:sp>
      <p:sp>
        <p:nvSpPr>
          <p:cNvPr id="119" name="Google Shape;119;p5"/>
          <p:cNvSpPr txBox="1"/>
          <p:nvPr>
            <p:ph idx="1" type="body"/>
          </p:nvPr>
        </p:nvSpPr>
        <p:spPr>
          <a:xfrm>
            <a:off x="3454399" y="1825625"/>
            <a:ext cx="8257309" cy="4002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baseline="30000" lang="en-US" sz="3200">
                <a:latin typeface="Avenir"/>
                <a:ea typeface="Avenir"/>
                <a:cs typeface="Avenir"/>
                <a:sym typeface="Avenir"/>
              </a:rPr>
              <a:t>9 </a:t>
            </a:r>
            <a:r>
              <a:rPr lang="en-US" sz="3200"/>
              <a:t>А роблячи добре, не знуждаймося, бо часу свого пожнемо, коли не ослабнемо. </a:t>
            </a:r>
            <a:r>
              <a:rPr b="1" lang="en-US" sz="3200"/>
              <a:t>10</a:t>
            </a:r>
            <a:r>
              <a:rPr lang="en-US" sz="3200"/>
              <a:t> Тож тому, поки маємо час, усім робимо добро, а найбільш одновірним!</a:t>
            </a:r>
            <a:endParaRPr sz="32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/>
          <p:nvPr/>
        </p:nvSpPr>
        <p:spPr>
          <a:xfrm>
            <a:off x="3541800" y="775954"/>
            <a:ext cx="83865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Деякі люди кажуть, що Біблія вже не модна, застаріла або недоречна.  Немає більшої брехні. Біблія найсучасніша книга, тому що є Живим Божим Словом. </a:t>
            </a:r>
            <a:endParaRPr sz="4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/>
          <p:nvPr>
            <p:ph type="title"/>
          </p:nvPr>
        </p:nvSpPr>
        <p:spPr>
          <a:xfrm>
            <a:off x="3454398" y="365125"/>
            <a:ext cx="7899401" cy="1435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Від Матвія 6:9-13</a:t>
            </a:r>
            <a:endParaRPr/>
          </a:p>
        </p:txBody>
      </p:sp>
      <p:sp>
        <p:nvSpPr>
          <p:cNvPr id="130" name="Google Shape;130;p7"/>
          <p:cNvSpPr txBox="1"/>
          <p:nvPr>
            <p:ph idx="1" type="body"/>
          </p:nvPr>
        </p:nvSpPr>
        <p:spPr>
          <a:xfrm>
            <a:off x="3454399" y="1801091"/>
            <a:ext cx="8257309" cy="402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baseline="30000" lang="en-US" sz="3600">
                <a:latin typeface="Avenir"/>
                <a:ea typeface="Avenir"/>
                <a:cs typeface="Avenir"/>
                <a:sym typeface="Avenir"/>
              </a:rPr>
              <a:t>9 </a:t>
            </a:r>
            <a:r>
              <a:rPr lang="en-US" sz="3600"/>
              <a:t>Ви ж моліться отак: Отче Наш, що єси на небесах! Нехай святиться Ім’я Твоє,</a:t>
            </a:r>
            <a:endParaRPr sz="3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10. нехай прийде Царство Твоє, нехай буде воля Твоя, як на небі, так і на землі. 11. Хліба нашого насущного дай нам сьогодні.  </a:t>
            </a:r>
            <a:endParaRPr sz="3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/>
          <p:nvPr>
            <p:ph type="title"/>
          </p:nvPr>
        </p:nvSpPr>
        <p:spPr>
          <a:xfrm>
            <a:off x="3454398" y="365126"/>
            <a:ext cx="7899401" cy="14174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Від Матвія 6:9-13</a:t>
            </a:r>
            <a:endParaRPr/>
          </a:p>
        </p:txBody>
      </p:sp>
      <p:sp>
        <p:nvSpPr>
          <p:cNvPr id="136" name="Google Shape;136;p8"/>
          <p:cNvSpPr txBox="1"/>
          <p:nvPr>
            <p:ph idx="1" type="body"/>
          </p:nvPr>
        </p:nvSpPr>
        <p:spPr>
          <a:xfrm>
            <a:off x="3454399" y="1671782"/>
            <a:ext cx="8257309" cy="4156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baseline="30000" lang="en-US" sz="3600">
                <a:latin typeface="Avenir"/>
                <a:ea typeface="Avenir"/>
                <a:cs typeface="Avenir"/>
                <a:sym typeface="Avenir"/>
              </a:rPr>
              <a:t>12 </a:t>
            </a:r>
            <a:r>
              <a:rPr lang="en-US" sz="3600"/>
              <a:t>І прости нам довги наші, як і ми прощаємо винуватцям нашим. 13. І не введи нас у випробовування, але визволи нас від лукавого. Бо Твоє є царство, і сила, і слава навіки. Амінь.</a:t>
            </a:r>
            <a:endParaRPr sz="3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 txBox="1"/>
          <p:nvPr>
            <p:ph type="title"/>
          </p:nvPr>
        </p:nvSpPr>
        <p:spPr>
          <a:xfrm>
            <a:off x="3454398" y="365125"/>
            <a:ext cx="7899401" cy="1435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2A10"/>
              </a:buClr>
              <a:buSzPts val="4400"/>
              <a:buFont typeface="Avenir"/>
              <a:buNone/>
            </a:pPr>
            <a:r>
              <a:rPr lang="en-US">
                <a:solidFill>
                  <a:srgbClr val="4A2A10"/>
                </a:solidFill>
              </a:rPr>
              <a:t>Від Матвія 6:10</a:t>
            </a:r>
            <a:endParaRPr>
              <a:solidFill>
                <a:srgbClr val="4A2A10"/>
              </a:solidFill>
            </a:endParaRPr>
          </a:p>
        </p:txBody>
      </p:sp>
      <p:sp>
        <p:nvSpPr>
          <p:cNvPr id="142" name="Google Shape;142;p9"/>
          <p:cNvSpPr txBox="1"/>
          <p:nvPr>
            <p:ph idx="1" type="body"/>
          </p:nvPr>
        </p:nvSpPr>
        <p:spPr>
          <a:xfrm>
            <a:off x="3454399" y="1801091"/>
            <a:ext cx="8257309" cy="402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2A10"/>
              </a:buClr>
              <a:buSzPts val="4400"/>
              <a:buNone/>
            </a:pPr>
            <a:r>
              <a:rPr lang="en-US" sz="4400">
                <a:solidFill>
                  <a:srgbClr val="4A2A10"/>
                </a:solidFill>
              </a:rPr>
              <a:t>нехай прийде </a:t>
            </a:r>
            <a:r>
              <a:rPr lang="en-US" sz="4400" u="sng">
                <a:solidFill>
                  <a:srgbClr val="4A2A10"/>
                </a:solidFill>
              </a:rPr>
              <a:t>Царство Твоє</a:t>
            </a:r>
            <a:r>
              <a:rPr lang="en-US" sz="4400">
                <a:solidFill>
                  <a:srgbClr val="4A2A10"/>
                </a:solidFill>
              </a:rPr>
              <a:t>, нехай буде </a:t>
            </a:r>
            <a:r>
              <a:rPr lang="en-US" sz="4400" u="sng">
                <a:solidFill>
                  <a:srgbClr val="4A2A10"/>
                </a:solidFill>
              </a:rPr>
              <a:t>воля</a:t>
            </a:r>
            <a:r>
              <a:rPr lang="en-US" sz="4400">
                <a:solidFill>
                  <a:srgbClr val="4A2A10"/>
                </a:solidFill>
              </a:rPr>
              <a:t> Твоя, як на небі, так і на землі.</a:t>
            </a:r>
            <a:endParaRPr sz="4400">
              <a:solidFill>
                <a:srgbClr val="4A2A1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/>
          <p:nvPr>
            <p:ph type="title"/>
          </p:nvPr>
        </p:nvSpPr>
        <p:spPr>
          <a:xfrm>
            <a:off x="3458095" y="365125"/>
            <a:ext cx="7895704" cy="40904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Царство Боже (або небо) означає реальність в якій Бог діє як цар і відміняє наслідки падіння.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/>
          <p:nvPr>
            <p:ph type="title"/>
          </p:nvPr>
        </p:nvSpPr>
        <p:spPr>
          <a:xfrm>
            <a:off x="4053820" y="379675"/>
            <a:ext cx="7895700" cy="40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Царство є там де Цар.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Вони не роздільні.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"/>
          <p:cNvSpPr txBox="1"/>
          <p:nvPr>
            <p:ph type="title"/>
          </p:nvPr>
        </p:nvSpPr>
        <p:spPr>
          <a:xfrm>
            <a:off x="3537526" y="365125"/>
            <a:ext cx="781627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Моліться, щоб Царство Боже: </a:t>
            </a:r>
            <a:endParaRPr/>
          </a:p>
        </p:txBody>
      </p:sp>
      <p:sp>
        <p:nvSpPr>
          <p:cNvPr id="158" name="Google Shape;158;p12"/>
          <p:cNvSpPr txBox="1"/>
          <p:nvPr>
            <p:ph idx="1" type="body"/>
          </p:nvPr>
        </p:nvSpPr>
        <p:spPr>
          <a:xfrm>
            <a:off x="3537526" y="1825625"/>
            <a:ext cx="7816273" cy="408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прийшло у ваше життя/сім’ю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прийшло у вашу церкву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прийшло у вашу країну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прийшло в наш світ</a:t>
            </a:r>
            <a:endParaRPr sz="3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/>
          <p:nvPr/>
        </p:nvSpPr>
        <p:spPr>
          <a:xfrm>
            <a:off x="1695796" y="511695"/>
            <a:ext cx="10167300" cy="412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4A2A10"/>
                </a:solidFill>
                <a:latin typeface="Avenir"/>
                <a:ea typeface="Avenir"/>
                <a:cs typeface="Avenir"/>
                <a:sym typeface="Avenir"/>
              </a:rPr>
              <a:t>“Друге прохання в молитві Отче Наш: “нехай прийде Царство Твоє, як на небі, так і на землі.”- Є однією з найрадикальніших речей, про які може просити людина, того що в цій молитві ми просимо Бога провести наймасштабнішу революцію усіх часів”</a:t>
            </a:r>
            <a:endParaRPr sz="2000">
              <a:solidFill>
                <a:srgbClr val="4A2A1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4A2A10"/>
                </a:solidFill>
                <a:latin typeface="Avenir"/>
                <a:ea typeface="Avenir"/>
                <a:cs typeface="Avenir"/>
                <a:sym typeface="Avenir"/>
              </a:rPr>
              <a:t>Darrell Johnson,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4A2A10"/>
                </a:solidFill>
                <a:latin typeface="Avenir"/>
                <a:ea typeface="Avenir"/>
                <a:cs typeface="Avenir"/>
                <a:sym typeface="Avenir"/>
              </a:rPr>
              <a:t>Fifty-seven Words That Changed the World</a:t>
            </a:r>
            <a:endParaRPr i="1" sz="1800">
              <a:solidFill>
                <a:srgbClr val="4A2A1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/>
          <p:nvPr>
            <p:ph type="title"/>
          </p:nvPr>
        </p:nvSpPr>
        <p:spPr>
          <a:xfrm>
            <a:off x="3537526" y="365125"/>
            <a:ext cx="7816273" cy="17315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Чому ми маємо молитися, щоб здійснилася воля Божа:</a:t>
            </a:r>
            <a:endParaRPr/>
          </a:p>
        </p:txBody>
      </p:sp>
      <p:sp>
        <p:nvSpPr>
          <p:cNvPr id="169" name="Google Shape;169;p14"/>
          <p:cNvSpPr txBox="1"/>
          <p:nvPr>
            <p:ph idx="1" type="body"/>
          </p:nvPr>
        </p:nvSpPr>
        <p:spPr>
          <a:xfrm>
            <a:off x="3537526" y="2429163"/>
            <a:ext cx="7816273" cy="3482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Тому що загалом ми не знаємо наших справжніх потреб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Тому що воля Божа дуже добра</a:t>
            </a:r>
            <a:endParaRPr sz="3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"/>
          <p:cNvSpPr txBox="1"/>
          <p:nvPr>
            <p:ph type="title"/>
          </p:nvPr>
        </p:nvSpPr>
        <p:spPr>
          <a:xfrm>
            <a:off x="3458095" y="365125"/>
            <a:ext cx="7895704" cy="40904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</a:pPr>
            <a:r>
              <a:rPr lang="en-US"/>
              <a:t>“Нехай буде воля Твоя” - це означає: нехай буде все, що задовольняє тебе і виконує твою місію”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 txBox="1"/>
          <p:nvPr>
            <p:ph type="title"/>
          </p:nvPr>
        </p:nvSpPr>
        <p:spPr>
          <a:xfrm>
            <a:off x="3458095" y="365125"/>
            <a:ext cx="7895704" cy="40904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2A10"/>
              </a:buClr>
              <a:buSzPts val="5400"/>
              <a:buFont typeface="Avenir"/>
              <a:buNone/>
            </a:pPr>
            <a:r>
              <a:rPr lang="en-US" sz="5400">
                <a:solidFill>
                  <a:srgbClr val="4A2A10"/>
                </a:solidFill>
              </a:rPr>
              <a:t>Давайте помолимось!</a:t>
            </a:r>
            <a:endParaRPr sz="5400">
              <a:solidFill>
                <a:srgbClr val="4A2A1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